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711" r:id="rId2"/>
    <p:sldMasterId id="2147483725" r:id="rId3"/>
    <p:sldMasterId id="2147483739" r:id="rId4"/>
  </p:sldMasterIdLst>
  <p:notesMasterIdLst>
    <p:notesMasterId r:id="rId85"/>
  </p:notesMasterIdLst>
  <p:sldIdLst>
    <p:sldId id="453" r:id="rId5"/>
    <p:sldId id="384" r:id="rId6"/>
    <p:sldId id="456" r:id="rId7"/>
    <p:sldId id="497" r:id="rId8"/>
    <p:sldId id="348" r:id="rId9"/>
    <p:sldId id="347" r:id="rId10"/>
    <p:sldId id="416" r:id="rId11"/>
    <p:sldId id="349" r:id="rId12"/>
    <p:sldId id="419" r:id="rId13"/>
    <p:sldId id="455" r:id="rId14"/>
    <p:sldId id="417" r:id="rId15"/>
    <p:sldId id="457" r:id="rId16"/>
    <p:sldId id="418" r:id="rId17"/>
    <p:sldId id="458" r:id="rId18"/>
    <p:sldId id="420" r:id="rId19"/>
    <p:sldId id="459" r:id="rId20"/>
    <p:sldId id="421" r:id="rId21"/>
    <p:sldId id="460" r:id="rId22"/>
    <p:sldId id="422" r:id="rId23"/>
    <p:sldId id="461" r:id="rId24"/>
    <p:sldId id="423" r:id="rId25"/>
    <p:sldId id="424" r:id="rId26"/>
    <p:sldId id="449" r:id="rId27"/>
    <p:sldId id="463" r:id="rId28"/>
    <p:sldId id="462" r:id="rId29"/>
    <p:sldId id="450" r:id="rId30"/>
    <p:sldId id="354" r:id="rId31"/>
    <p:sldId id="498" r:id="rId32"/>
    <p:sldId id="499" r:id="rId33"/>
    <p:sldId id="464" r:id="rId34"/>
    <p:sldId id="465" r:id="rId35"/>
    <p:sldId id="468" r:id="rId36"/>
    <p:sldId id="428" r:id="rId37"/>
    <p:sldId id="451" r:id="rId38"/>
    <p:sldId id="466" r:id="rId39"/>
    <p:sldId id="430" r:id="rId40"/>
    <p:sldId id="469" r:id="rId41"/>
    <p:sldId id="433" r:id="rId42"/>
    <p:sldId id="470" r:id="rId43"/>
    <p:sldId id="427" r:id="rId44"/>
    <p:sldId id="467" r:id="rId45"/>
    <p:sldId id="471" r:id="rId46"/>
    <p:sldId id="472" r:id="rId47"/>
    <p:sldId id="440" r:id="rId48"/>
    <p:sldId id="473" r:id="rId49"/>
    <p:sldId id="429" r:id="rId50"/>
    <p:sldId id="474" r:id="rId51"/>
    <p:sldId id="475" r:id="rId52"/>
    <p:sldId id="436" r:id="rId53"/>
    <p:sldId id="437" r:id="rId54"/>
    <p:sldId id="438" r:id="rId55"/>
    <p:sldId id="476" r:id="rId56"/>
    <p:sldId id="477" r:id="rId57"/>
    <p:sldId id="478" r:id="rId58"/>
    <p:sldId id="441" r:id="rId59"/>
    <p:sldId id="442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47" r:id="rId69"/>
    <p:sldId id="448" r:id="rId70"/>
    <p:sldId id="487" r:id="rId71"/>
    <p:sldId id="490" r:id="rId72"/>
    <p:sldId id="488" r:id="rId73"/>
    <p:sldId id="434" r:id="rId74"/>
    <p:sldId id="445" r:id="rId75"/>
    <p:sldId id="489" r:id="rId76"/>
    <p:sldId id="446" r:id="rId77"/>
    <p:sldId id="443" r:id="rId78"/>
    <p:sldId id="491" r:id="rId79"/>
    <p:sldId id="492" r:id="rId80"/>
    <p:sldId id="493" r:id="rId81"/>
    <p:sldId id="494" r:id="rId82"/>
    <p:sldId id="495" r:id="rId83"/>
    <p:sldId id="496" r:id="rId8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A50021"/>
    <a:srgbClr val="00FFFF"/>
    <a:srgbClr val="66FF33"/>
    <a:srgbClr val="FFFF00"/>
    <a:srgbClr val="000099"/>
    <a:srgbClr val="0000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026" autoAdjust="0"/>
    <p:restoredTop sz="97489" autoAdjust="0"/>
  </p:normalViewPr>
  <p:slideViewPr>
    <p:cSldViewPr>
      <p:cViewPr varScale="1">
        <p:scale>
          <a:sx n="165" d="100"/>
          <a:sy n="165" d="100"/>
        </p:scale>
        <p:origin x="27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35D25-E40C-446E-9E47-51C7567B0E3B}" type="datetimeFigureOut">
              <a:rPr lang="ru-RU" smtClean="0"/>
              <a:t>10.09.2025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2B6F8-1C01-442E-AFD3-323FE676CC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2B6F8-1C01-442E-AFD3-323FE676CC4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91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2B6F8-1C01-442E-AFD3-323FE676CC4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90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63483-9935-0675-C7A8-8337F3BA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39E4196-3FD4-58D7-A78C-2910970F9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D56072-B2FA-179F-F64F-D93C86D6F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10956-4433-9CBB-5420-0AFFABE2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2B6F8-1C01-442E-AFD3-323FE676CC4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43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94532-F69B-D937-52A3-3AED29E2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F84C969-C997-10BE-8701-05816DFF9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B96BFB-CCEF-9E78-12DC-1D816DE2E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1C7F28-F614-2ABC-9543-02A51026D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2B6F8-1C01-442E-AFD3-323FE676CC4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61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0B31-6263-5674-6187-8B451F6C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24EA337-6252-FA95-FD54-3C884F7C4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BCEE2A-8E3D-7F6A-293E-2E97F8012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F8FBA0-0608-2A12-659B-3FBAA05A5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2B6F8-1C01-442E-AFD3-323FE676CC4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09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7" descr="ppt_logo_r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813" y="1214438"/>
            <a:ext cx="42767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857356" y="3571876"/>
            <a:ext cx="5500726" cy="1609732"/>
          </a:xfrm>
          <a:prstGeom prst="rect">
            <a:avLst/>
          </a:prstGeom>
        </p:spPr>
        <p:txBody>
          <a:bodyPr lIns="50400" tIns="50400" rIns="50400" bIns="50400" anchor="t">
            <a:normAutofit/>
          </a:bodyPr>
          <a:lstStyle>
            <a:lvl1pPr algn="l">
              <a:defRPr sz="3200" b="0" baseline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57356" y="5214950"/>
            <a:ext cx="5500726" cy="1062054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0" indent="0" algn="l">
              <a:buNone/>
              <a:defRPr sz="1600" b="0" baseline="0">
                <a:solidFill>
                  <a:srgbClr val="006699"/>
                </a:solidFill>
                <a:latin typeface="Myriad Pro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2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2A5F9F-FC62-4DCD-B246-F798A036805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1600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ru-RU" noProof="0"/>
              <a:t>Вставка таблицы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10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C267E-2BD0-4144-82F4-1BB9477AFD3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96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7" descr="ppt_logo_r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813" y="1214438"/>
            <a:ext cx="42767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857356" y="3571876"/>
            <a:ext cx="5500726" cy="1609732"/>
          </a:xfrm>
          <a:prstGeom prst="rect">
            <a:avLst/>
          </a:prstGeom>
        </p:spPr>
        <p:txBody>
          <a:bodyPr lIns="50400" tIns="50400" rIns="50400" bIns="50400" anchor="t">
            <a:normAutofit/>
          </a:bodyPr>
          <a:lstStyle>
            <a:lvl1pPr algn="l">
              <a:defRPr sz="3200" b="0" baseline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57356" y="5214950"/>
            <a:ext cx="5500726" cy="1062054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0" indent="0" algn="l">
              <a:buNone/>
              <a:defRPr sz="1600" b="0" baseline="0">
                <a:solidFill>
                  <a:srgbClr val="006699"/>
                </a:solidFill>
                <a:latin typeface="Myriad Pro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32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Основно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4266000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9098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9647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Содержимое 11"/>
          <p:cNvSpPr>
            <a:spLocks noGrp="1"/>
          </p:cNvSpPr>
          <p:nvPr>
            <p:ph sz="quarter" idx="14"/>
          </p:nvPr>
        </p:nvSpPr>
        <p:spPr>
          <a:xfrm>
            <a:off x="2214546" y="2928935"/>
            <a:ext cx="5286375" cy="3071834"/>
          </a:xfrm>
        </p:spPr>
        <p:txBody>
          <a:bodyPr>
            <a:normAutofit/>
          </a:bodyPr>
          <a:lstStyle>
            <a:lvl1pPr>
              <a:buNone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1214446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2764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Содержимое 3"/>
          <p:cNvSpPr>
            <a:spLocks noGrp="1"/>
          </p:cNvSpPr>
          <p:nvPr>
            <p:ph sz="half" idx="14"/>
          </p:nvPr>
        </p:nvSpPr>
        <p:spPr>
          <a:xfrm>
            <a:off x="428596" y="2928934"/>
            <a:ext cx="4214842" cy="285752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 typeface="Arial" pitchFamily="34" charset="0"/>
              <a:buChar char="•"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Содержимое 3"/>
          <p:cNvSpPr>
            <a:spLocks noGrp="1"/>
          </p:cNvSpPr>
          <p:nvPr>
            <p:ph sz="half" idx="15"/>
          </p:nvPr>
        </p:nvSpPr>
        <p:spPr>
          <a:xfrm>
            <a:off x="4714876" y="2928934"/>
            <a:ext cx="4214842" cy="285752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 typeface="Arial" pitchFamily="34" charset="0"/>
              <a:buChar char="•"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1214446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Нижний колонтитул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897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D2348-0D20-4E4B-8483-FF009039D6C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184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Основно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4266000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1112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46789F-0FD7-4A78-A3DF-DBF440731EF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97920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noProof="0"/>
              <a:t>Щелкните этот значок, чтобы добавить изображение из Интернета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041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291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532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2A5F9F-FC62-4DCD-B246-F798A036805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7844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ru-RU" noProof="0"/>
              <a:t>Вставка таблицы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53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C267E-2BD0-4144-82F4-1BB9477AFD3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388852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7" descr="ppt_logo_r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813" y="1214438"/>
            <a:ext cx="42767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857356" y="3571876"/>
            <a:ext cx="5500726" cy="1609732"/>
          </a:xfrm>
          <a:prstGeom prst="rect">
            <a:avLst/>
          </a:prstGeom>
        </p:spPr>
        <p:txBody>
          <a:bodyPr lIns="50400" tIns="50400" rIns="50400" bIns="50400" anchor="t">
            <a:normAutofit/>
          </a:bodyPr>
          <a:lstStyle>
            <a:lvl1pPr algn="l">
              <a:defRPr sz="3200" b="0" baseline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57356" y="5214950"/>
            <a:ext cx="5500726" cy="1062054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0" indent="0" algn="l">
              <a:buNone/>
              <a:defRPr sz="1600" b="0" baseline="0">
                <a:solidFill>
                  <a:srgbClr val="006699"/>
                </a:solidFill>
                <a:latin typeface="Myriad Pro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49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Основно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4266000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93654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814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1300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Содержимое 11"/>
          <p:cNvSpPr>
            <a:spLocks noGrp="1"/>
          </p:cNvSpPr>
          <p:nvPr>
            <p:ph sz="quarter" idx="14"/>
          </p:nvPr>
        </p:nvSpPr>
        <p:spPr>
          <a:xfrm>
            <a:off x="2214546" y="2928935"/>
            <a:ext cx="5286375" cy="3071834"/>
          </a:xfrm>
        </p:spPr>
        <p:txBody>
          <a:bodyPr>
            <a:normAutofit/>
          </a:bodyPr>
          <a:lstStyle>
            <a:lvl1pPr>
              <a:buNone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1214446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28985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Содержимое 3"/>
          <p:cNvSpPr>
            <a:spLocks noGrp="1"/>
          </p:cNvSpPr>
          <p:nvPr>
            <p:ph sz="half" idx="14"/>
          </p:nvPr>
        </p:nvSpPr>
        <p:spPr>
          <a:xfrm>
            <a:off x="428596" y="2928934"/>
            <a:ext cx="4214842" cy="285752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 typeface="Arial" pitchFamily="34" charset="0"/>
              <a:buChar char="•"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Содержимое 3"/>
          <p:cNvSpPr>
            <a:spLocks noGrp="1"/>
          </p:cNvSpPr>
          <p:nvPr>
            <p:ph sz="half" idx="15"/>
          </p:nvPr>
        </p:nvSpPr>
        <p:spPr>
          <a:xfrm>
            <a:off x="4714876" y="2928934"/>
            <a:ext cx="4214842" cy="285752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 typeface="Arial" pitchFamily="34" charset="0"/>
              <a:buChar char="•"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1214446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Нижний колонтитул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0221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D2348-0D20-4E4B-8483-FF009039D6C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714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noProof="0"/>
              <a:t>Щелкните этот значок, чтобы добавить изображение из Интернета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177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300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264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2A5F9F-FC62-4DCD-B246-F798A036805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0551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ru-RU" noProof="0"/>
              <a:t>Вставка таблицы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485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C267E-2BD0-4144-82F4-1BB9477AFD3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814018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ослед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0"/>
          </p:nvPr>
        </p:nvSpPr>
        <p:spPr>
          <a:xfrm>
            <a:off x="1500166" y="4714884"/>
            <a:ext cx="3840198" cy="428622"/>
          </a:xfrm>
          <a:prstGeom prst="rect">
            <a:avLst/>
          </a:prstGeom>
        </p:spPr>
        <p:txBody>
          <a:bodyPr/>
          <a:lstStyle>
            <a:lvl1pPr>
              <a:buNone/>
              <a:defRPr sz="2000" baseline="0">
                <a:solidFill>
                  <a:srgbClr val="006699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7962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Содержимое 11"/>
          <p:cNvSpPr>
            <a:spLocks noGrp="1"/>
          </p:cNvSpPr>
          <p:nvPr>
            <p:ph sz="quarter" idx="14"/>
          </p:nvPr>
        </p:nvSpPr>
        <p:spPr>
          <a:xfrm>
            <a:off x="2214546" y="2928935"/>
            <a:ext cx="5286375" cy="3071834"/>
          </a:xfrm>
        </p:spPr>
        <p:txBody>
          <a:bodyPr>
            <a:normAutofit/>
          </a:bodyPr>
          <a:lstStyle>
            <a:lvl1pPr>
              <a:buNone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1214446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94670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7" descr="ppt_logo_r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813" y="1214438"/>
            <a:ext cx="42767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857356" y="3571876"/>
            <a:ext cx="5500726" cy="1609732"/>
          </a:xfrm>
          <a:prstGeom prst="rect">
            <a:avLst/>
          </a:prstGeom>
        </p:spPr>
        <p:txBody>
          <a:bodyPr lIns="50400" tIns="50400" rIns="50400" bIns="50400" anchor="t">
            <a:normAutofit/>
          </a:bodyPr>
          <a:lstStyle>
            <a:lvl1pPr algn="l">
              <a:defRPr sz="3200" b="0" baseline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57356" y="5214950"/>
            <a:ext cx="5500726" cy="1062054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0" indent="0" algn="l">
              <a:buNone/>
              <a:defRPr sz="1600" b="0" baseline="0">
                <a:solidFill>
                  <a:srgbClr val="006699"/>
                </a:solidFill>
                <a:latin typeface="Myriad Pro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77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Основно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4266000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60CD1-AFB3-449F-A39F-96E3327B642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379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" descr="ppt_b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6B77C-1297-4F40-BC69-297EE92D578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ppt_back_t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Содержимое 3"/>
          <p:cNvSpPr>
            <a:spLocks noGrp="1"/>
          </p:cNvSpPr>
          <p:nvPr>
            <p:ph sz="half" idx="14"/>
          </p:nvPr>
        </p:nvSpPr>
        <p:spPr>
          <a:xfrm>
            <a:off x="428596" y="2928934"/>
            <a:ext cx="4214842" cy="285752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 typeface="Arial" pitchFamily="34" charset="0"/>
              <a:buChar char="•"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Содержимое 3"/>
          <p:cNvSpPr>
            <a:spLocks noGrp="1"/>
          </p:cNvSpPr>
          <p:nvPr>
            <p:ph sz="half" idx="15"/>
          </p:nvPr>
        </p:nvSpPr>
        <p:spPr>
          <a:xfrm>
            <a:off x="4714876" y="2928934"/>
            <a:ext cx="4214842" cy="285752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 typeface="Arial" pitchFamily="34" charset="0"/>
              <a:buChar char="•"/>
              <a:defRPr sz="2300" b="1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928662" y="714356"/>
            <a:ext cx="7686700" cy="609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>
                <a:latin typeface="Myriad Pro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Содержимое 2"/>
          <p:cNvSpPr>
            <a:spLocks noGrp="1"/>
          </p:cNvSpPr>
          <p:nvPr>
            <p:ph idx="1"/>
          </p:nvPr>
        </p:nvSpPr>
        <p:spPr>
          <a:xfrm>
            <a:off x="1142976" y="1643050"/>
            <a:ext cx="7286676" cy="1214446"/>
          </a:xfrm>
          <a:prstGeom prst="rect">
            <a:avLst/>
          </a:prstGeom>
        </p:spPr>
        <p:txBody>
          <a:bodyPr lIns="50400" tIns="50400" rIns="50400" bIns="50400">
            <a:noAutofit/>
          </a:bodyPr>
          <a:lstStyle>
            <a:lvl1pPr marL="360000" indent="-360000">
              <a:spcBef>
                <a:spcPts val="384"/>
              </a:spcBef>
              <a:buFont typeface="Arial" pitchFamily="34" charset="0"/>
              <a:buChar char="•"/>
              <a:defRPr sz="23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1pPr>
            <a:lvl2pPr>
              <a:spcBef>
                <a:spcPts val="384"/>
              </a:spcBef>
              <a:buFont typeface="Arial" pitchFamily="34" charset="0"/>
              <a:buChar char="•"/>
              <a:defRPr sz="2000" b="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2pPr>
            <a:lvl3pPr>
              <a:spcBef>
                <a:spcPts val="384"/>
              </a:spcBef>
              <a:buFont typeface="Arial" pitchFamily="34" charset="0"/>
              <a:buChar char="•"/>
              <a:defRPr sz="2000">
                <a:solidFill>
                  <a:srgbClr val="333333"/>
                </a:solidFill>
                <a:latin typeface="Myriad Pro" pitchFamily="34" charset="0"/>
                <a:cs typeface="Arial" pitchFamily="34" charset="0"/>
              </a:defRPr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Нижний колонтитул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140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D2348-0D20-4E4B-8483-FF009039D6C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967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46789F-0FD7-4A78-A3DF-DBF440731EF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412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noProof="0"/>
              <a:t>Щелкните этот значок, чтобы добавить изображение из Интернета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56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1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7950" y="6429375"/>
            <a:ext cx="594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6699"/>
                </a:solidFill>
                <a:latin typeface="Myriad Pro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43888" y="6429375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333333"/>
                </a:solidFill>
                <a:latin typeface="+mn-lt"/>
                <a:cs typeface="+mn-cs"/>
              </a:defRPr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4100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4101" name="Текст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6293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7950" y="6429375"/>
            <a:ext cx="594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6699"/>
                </a:solidFill>
                <a:latin typeface="Myriad Pro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43888" y="6429375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333333"/>
                </a:solidFill>
                <a:latin typeface="+mn-lt"/>
                <a:cs typeface="+mn-cs"/>
              </a:defRPr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4100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4101" name="Текст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0237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7950" y="6429375"/>
            <a:ext cx="594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6699"/>
                </a:solidFill>
                <a:latin typeface="Myriad Pro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43888" y="6429375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333333"/>
                </a:solidFill>
                <a:latin typeface="+mn-lt"/>
                <a:cs typeface="+mn-cs"/>
              </a:defRPr>
            </a:lvl1pPr>
          </a:lstStyle>
          <a:p>
            <a:fld id="{7D1AE89A-C21F-4F4A-92F2-9D523B7BECED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4100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4101" name="Текст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1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10" descr="ppt_back_2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Нижний колонтитул 1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217288-8886-44DC-8171-0CD6F8DC1E6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00188" y="3214688"/>
            <a:ext cx="42148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sz="3000" dirty="0">
                <a:latin typeface="Myriad Pro" pitchFamily="34" charset="0"/>
                <a:ea typeface="+mj-ea"/>
                <a:cs typeface="+mj-cs"/>
              </a:rPr>
              <a:t>Спасибо за внимание!</a:t>
            </a:r>
            <a:br>
              <a:rPr lang="ru-RU" sz="3000" dirty="0">
                <a:latin typeface="Myriad Pro" pitchFamily="34" charset="0"/>
                <a:ea typeface="+mj-ea"/>
                <a:cs typeface="+mj-cs"/>
              </a:rPr>
            </a:br>
            <a:r>
              <a:rPr lang="ru-RU" sz="3000" dirty="0">
                <a:latin typeface="Myriad Pro" pitchFamily="34" charset="0"/>
                <a:ea typeface="+mj-ea"/>
                <a:cs typeface="+mj-cs"/>
              </a:rPr>
              <a:t>Вопросы?</a:t>
            </a:r>
            <a:endParaRPr lang="en-US" sz="3000" dirty="0">
              <a:latin typeface="Myriad Pro" pitchFamily="34" charset="0"/>
              <a:ea typeface="+mj-ea"/>
              <a:cs typeface="+mj-cs"/>
            </a:endParaRPr>
          </a:p>
        </p:txBody>
      </p:sp>
      <p:sp>
        <p:nvSpPr>
          <p:cNvPr id="10" name="Текст 6"/>
          <p:cNvSpPr txBox="1">
            <a:spLocks/>
          </p:cNvSpPr>
          <p:nvPr/>
        </p:nvSpPr>
        <p:spPr>
          <a:xfrm>
            <a:off x="1500188" y="4286250"/>
            <a:ext cx="2643187" cy="85725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rgbClr val="0099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rgbClr val="006699"/>
                </a:solidFill>
                <a:latin typeface="Myriad Pro" pitchFamily="34" charset="0"/>
              </a:rPr>
              <a:t>mail@cibit.ru</a:t>
            </a:r>
            <a:endParaRPr lang="ru-RU" dirty="0">
              <a:solidFill>
                <a:srgbClr val="006699"/>
              </a:solidFill>
              <a:latin typeface="Myriad Pro" pitchFamily="34" charset="0"/>
            </a:endParaRPr>
          </a:p>
        </p:txBody>
      </p:sp>
      <p:pic>
        <p:nvPicPr>
          <p:cNvPr id="5127" name="Рисунок 14" descr="ppt_logo_rus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71625" y="1071563"/>
            <a:ext cx="42767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553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companies/ruvds/articles/515298/" TargetMode="Externa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ka.guide/css/flexbox-guide/" TargetMode="Externa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web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ebp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ebp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ebp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3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ebp"/><Relationship Id="rId1" Type="http://schemas.openxmlformats.org/officeDocument/2006/relationships/slideLayout" Target="../slideLayouts/slideLayout3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ebp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495AE-A598-835F-9CF1-80255EFA1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6A44C7E-2F00-21E1-9F29-F00AD54817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marL="365125" indent="-11113"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Flexbox</a:t>
            </a:r>
            <a:endParaRPr lang="ru-RU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14F09E-2C9B-CEC4-BF6B-1E6BFB02E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68759"/>
            <a:ext cx="7704856" cy="516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ru-RU" sz="2000" u="none" dirty="0" err="1">
                <a:solidFill>
                  <a:schemeClr val="bg1"/>
                </a:solidFill>
              </a:rPr>
              <a:t>Flexbox</a:t>
            </a:r>
            <a:r>
              <a:rPr lang="ru-RU" sz="2000" u="none" dirty="0">
                <a:solidFill>
                  <a:schemeClr val="bg1"/>
                </a:solidFill>
              </a:rPr>
              <a:t> в CSS — это специальный инструмент, который помогает управлять расположением элементов на веб-странице. </a:t>
            </a:r>
            <a:endParaRPr lang="en-US" sz="2000" u="none" dirty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u="none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u="none" dirty="0" err="1">
                <a:solidFill>
                  <a:srgbClr val="00B050"/>
                </a:solidFill>
              </a:rPr>
              <a:t>Flexbox</a:t>
            </a:r>
            <a:r>
              <a:rPr lang="ru-RU" sz="2000" u="none" dirty="0">
                <a:solidFill>
                  <a:schemeClr val="bg1"/>
                </a:solidFill>
              </a:rPr>
              <a:t> объединяет в себе набор свойств для родительского </a:t>
            </a:r>
            <a:r>
              <a:rPr lang="ru-RU" sz="2000" u="none" dirty="0" err="1">
                <a:solidFill>
                  <a:srgbClr val="0066FF"/>
                </a:solidFill>
              </a:rPr>
              <a:t>flex</a:t>
            </a:r>
            <a:r>
              <a:rPr lang="ru-RU" sz="2000" u="none" dirty="0">
                <a:solidFill>
                  <a:srgbClr val="0066FF"/>
                </a:solidFill>
              </a:rPr>
              <a:t>-контейнера</a:t>
            </a:r>
            <a:r>
              <a:rPr lang="ru-RU" sz="2000" u="none" dirty="0">
                <a:solidFill>
                  <a:schemeClr val="bg1"/>
                </a:solidFill>
              </a:rPr>
              <a:t> и для дочерних</a:t>
            </a:r>
            <a:endParaRPr lang="en-US" sz="2000" u="none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u="none" dirty="0" err="1">
                <a:solidFill>
                  <a:srgbClr val="0066FF"/>
                </a:solidFill>
              </a:rPr>
              <a:t>flex</a:t>
            </a:r>
            <a:r>
              <a:rPr lang="ru-RU" sz="2000" u="none" dirty="0">
                <a:solidFill>
                  <a:srgbClr val="0066FF"/>
                </a:solidFill>
              </a:rPr>
              <a:t>-элементов</a:t>
            </a:r>
            <a:r>
              <a:rPr lang="ru-RU" sz="2000" u="none" dirty="0" smtClean="0">
                <a:solidFill>
                  <a:schemeClr val="bg1"/>
                </a:solidFill>
              </a:rPr>
              <a:t>.</a:t>
            </a:r>
            <a:endParaRPr lang="en-US" sz="2000" u="none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u="none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u="none" dirty="0">
                <a:solidFill>
                  <a:schemeClr val="bg1"/>
                </a:solidFill>
              </a:rPr>
              <a:t>Чтобы элемент стал </a:t>
            </a:r>
            <a:r>
              <a:rPr lang="ru-RU" sz="2000" u="none" dirty="0" err="1">
                <a:solidFill>
                  <a:srgbClr val="0066FF"/>
                </a:solidFill>
              </a:rPr>
              <a:t>flex</a:t>
            </a:r>
            <a:r>
              <a:rPr lang="ru-RU" sz="2000" u="none" dirty="0">
                <a:solidFill>
                  <a:srgbClr val="0066FF"/>
                </a:solidFill>
              </a:rPr>
              <a:t>-контейнером</a:t>
            </a:r>
            <a:r>
              <a:rPr lang="ru-RU" sz="2000" u="none" dirty="0">
                <a:solidFill>
                  <a:schemeClr val="bg1"/>
                </a:solidFill>
              </a:rPr>
              <a:t>, ему надо присвоить </a:t>
            </a:r>
            <a:r>
              <a:rPr lang="ru-RU" sz="2000" b="1" u="none" dirty="0" err="1">
                <a:solidFill>
                  <a:srgbClr val="00B0F0"/>
                </a:solidFill>
              </a:rPr>
              <a:t>display</a:t>
            </a:r>
            <a:r>
              <a:rPr lang="ru-RU" sz="2000" b="1" u="none" dirty="0">
                <a:solidFill>
                  <a:schemeClr val="bg1"/>
                </a:solidFill>
              </a:rPr>
              <a:t>: </a:t>
            </a:r>
            <a:r>
              <a:rPr lang="ru-RU" sz="2000" b="1" u="none" dirty="0" err="1">
                <a:solidFill>
                  <a:schemeClr val="bg1"/>
                </a:solidFill>
              </a:rPr>
              <a:t>flex</a:t>
            </a:r>
            <a:r>
              <a:rPr lang="ru-RU" sz="2000" b="1" u="none" dirty="0">
                <a:solidFill>
                  <a:schemeClr val="bg1"/>
                </a:solidFill>
              </a:rPr>
              <a:t>;</a:t>
            </a:r>
            <a:r>
              <a:rPr lang="ru-RU" sz="2000" u="none" dirty="0">
                <a:solidFill>
                  <a:schemeClr val="bg1"/>
                </a:solidFill>
              </a:rPr>
              <a:t> или </a:t>
            </a:r>
            <a:r>
              <a:rPr lang="ru-RU" sz="2000" b="1" u="none" dirty="0" err="1">
                <a:solidFill>
                  <a:srgbClr val="00B0F0"/>
                </a:solidFill>
              </a:rPr>
              <a:t>display</a:t>
            </a:r>
            <a:r>
              <a:rPr lang="ru-RU" sz="2000" b="1" u="none" dirty="0">
                <a:solidFill>
                  <a:schemeClr val="bg1"/>
                </a:solidFill>
              </a:rPr>
              <a:t>: </a:t>
            </a:r>
            <a:r>
              <a:rPr lang="ru-RU" sz="2000" b="1" u="none" dirty="0" err="1">
                <a:solidFill>
                  <a:schemeClr val="bg1"/>
                </a:solidFill>
              </a:rPr>
              <a:t>inline-flex</a:t>
            </a:r>
            <a:r>
              <a:rPr lang="ru-RU" sz="2000" b="1" u="none" dirty="0">
                <a:solidFill>
                  <a:schemeClr val="bg1"/>
                </a:solidFill>
              </a:rPr>
              <a:t>;</a:t>
            </a:r>
            <a:r>
              <a:rPr lang="ru-RU" sz="2000" u="none" dirty="0">
                <a:solidFill>
                  <a:schemeClr val="bg1"/>
                </a:solidFill>
              </a:rPr>
              <a:t> (блочный или строчный соответственно).</a:t>
            </a:r>
            <a:endParaRPr lang="en-US" sz="2000" u="none" dirty="0">
              <a:solidFill>
                <a:schemeClr val="bg1"/>
              </a:solidFill>
            </a:endParaRPr>
          </a:p>
          <a:p>
            <a:pPr>
              <a:buNone/>
            </a:pPr>
            <a:endParaRPr lang="ru-RU" sz="2000" u="none" dirty="0">
              <a:solidFill>
                <a:schemeClr val="bg1"/>
              </a:solidFill>
            </a:endParaRPr>
          </a:p>
          <a:p>
            <a:r>
              <a:rPr lang="ru-RU" sz="2000" u="none" dirty="0">
                <a:solidFill>
                  <a:schemeClr val="bg1"/>
                </a:solidFill>
              </a:rPr>
              <a:t>Внутри </a:t>
            </a:r>
            <a:r>
              <a:rPr lang="ru-RU" sz="2000" u="none" dirty="0" err="1">
                <a:solidFill>
                  <a:srgbClr val="0066FF"/>
                </a:solidFill>
              </a:rPr>
              <a:t>flex</a:t>
            </a:r>
            <a:r>
              <a:rPr lang="ru-RU" sz="2000" u="none" dirty="0">
                <a:solidFill>
                  <a:srgbClr val="0066FF"/>
                </a:solidFill>
              </a:rPr>
              <a:t>-контейнера</a:t>
            </a:r>
            <a:r>
              <a:rPr lang="ru-RU" sz="2000" u="none" dirty="0">
                <a:solidFill>
                  <a:schemeClr val="bg1"/>
                </a:solidFill>
              </a:rPr>
              <a:t> создаются две оси: главная и перпендикулярная ей поперечная. Сначала </a:t>
            </a:r>
            <a:r>
              <a:rPr lang="ru-RU" sz="2000" u="none" dirty="0" err="1">
                <a:solidFill>
                  <a:srgbClr val="0066FF"/>
                </a:solidFill>
              </a:rPr>
              <a:t>flex</a:t>
            </a:r>
            <a:r>
              <a:rPr lang="ru-RU" sz="2000" u="none" dirty="0">
                <a:solidFill>
                  <a:srgbClr val="0066FF"/>
                </a:solidFill>
              </a:rPr>
              <a:t>-элементы</a:t>
            </a:r>
            <a:r>
              <a:rPr lang="ru-RU" sz="2000" u="none" dirty="0">
                <a:solidFill>
                  <a:schemeClr val="bg1"/>
                </a:solidFill>
              </a:rPr>
              <a:t> выстраиваются по главной оси, а потом уже по поперечной.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FF1EFD-2262-0E51-4F4B-C06CB80E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7790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42FC-8362-1F54-5163-7B93A884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5A4BBA5-0FDC-52AA-F76B-6E7188DEA6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Оси в контейнере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D712FD8-AF83-E919-81CA-D9C840AF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10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F87B9C-075B-641B-B554-A13465F9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9144000" cy="37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4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flex-direction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800" u="none" dirty="0">
                <a:solidFill>
                  <a:schemeClr val="bg1"/>
                </a:solidFill>
              </a:rPr>
              <a:t>Определение главной оси.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u="none" dirty="0">
                <a:solidFill>
                  <a:schemeClr val="bg1"/>
                </a:solidFill>
              </a:rPr>
              <a:t>row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u="none" dirty="0">
                <a:solidFill>
                  <a:schemeClr val="bg1"/>
                </a:solidFill>
              </a:rPr>
              <a:t>row-reverse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u="none" dirty="0">
                <a:solidFill>
                  <a:schemeClr val="bg1"/>
                </a:solidFill>
              </a:rPr>
              <a:t>column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u="none" dirty="0">
                <a:solidFill>
                  <a:schemeClr val="bg1"/>
                </a:solidFill>
              </a:rPr>
              <a:t>column-reverse</a:t>
            </a:r>
            <a:r>
              <a:rPr lang="ru-RU" sz="2800" u="none" dirty="0">
                <a:solidFill>
                  <a:schemeClr val="bg1"/>
                </a:solidFill>
              </a:rPr>
              <a:t>.</a:t>
            </a:r>
            <a:endParaRPr lang="en-US" sz="2800" u="none" dirty="0">
              <a:solidFill>
                <a:schemeClr val="bg1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US" sz="28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800" u="none" dirty="0">
                <a:solidFill>
                  <a:schemeClr val="bg1"/>
                </a:solidFill>
              </a:rPr>
              <a:t>По умолчанию - </a:t>
            </a:r>
            <a:r>
              <a:rPr lang="en-US" sz="2800" u="none" dirty="0">
                <a:solidFill>
                  <a:schemeClr val="bg1"/>
                </a:solidFill>
              </a:rPr>
              <a:t>row</a:t>
            </a:r>
            <a:endParaRPr lang="ru-RU" sz="28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094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80470-9055-290A-66A4-3579EDFA4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CDC5E30-E23A-5F30-4B5D-7F21E9B60E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flex-direction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C75D51-87CD-FA95-7650-4AB28D30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12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5AE9F-73F8-C14B-6429-5326789C7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67745"/>
            <a:ext cx="8347024" cy="29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1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flex-wrap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Определяет возможность размещения </a:t>
            </a:r>
            <a:r>
              <a:rPr lang="ru-RU" sz="2400" u="none" dirty="0" err="1">
                <a:solidFill>
                  <a:srgbClr val="0066FF"/>
                </a:solidFill>
              </a:rPr>
              <a:t>flех</a:t>
            </a:r>
            <a:r>
              <a:rPr lang="ru-RU" sz="2400" u="none" dirty="0">
                <a:solidFill>
                  <a:srgbClr val="0066FF"/>
                </a:solidFill>
              </a:rPr>
              <a:t>-элемен­тов</a:t>
            </a:r>
            <a:r>
              <a:rPr lang="ru-RU" sz="2400" u="none" dirty="0">
                <a:solidFill>
                  <a:schemeClr val="bg1"/>
                </a:solidFill>
              </a:rPr>
              <a:t> в несколько рядов.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Новый ряд добавляется в направлении поперечной оси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 err="1">
                <a:solidFill>
                  <a:schemeClr val="bg1"/>
                </a:solidFill>
              </a:rPr>
              <a:t>nowrap</a:t>
            </a:r>
            <a:endParaRPr lang="en-US" sz="2400" u="none" dirty="0">
              <a:solidFill>
                <a:schemeClr val="bg1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wrap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wrap-reverse</a:t>
            </a:r>
            <a:r>
              <a:rPr lang="ru-RU" sz="2400" u="none" dirty="0">
                <a:solidFill>
                  <a:schemeClr val="bg1"/>
                </a:solidFill>
              </a:rPr>
              <a:t>.</a:t>
            </a:r>
            <a:endParaRPr lang="en-US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По умолчанию - </a:t>
            </a:r>
            <a:r>
              <a:rPr lang="en-US" sz="2400" u="none" dirty="0" err="1">
                <a:solidFill>
                  <a:schemeClr val="bg1"/>
                </a:solidFill>
              </a:rPr>
              <a:t>nowrap</a:t>
            </a:r>
            <a:endParaRPr lang="ru-RU" sz="24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778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FC0AE-BEF1-C8D6-84CF-D82E07295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A146F41-0892-19C6-E711-0C72F1E29B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flex-wrap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54BC9B-5986-466E-2FB4-71F2B273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14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07C736-45C4-7D79-5F5D-738138DC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77106"/>
            <a:ext cx="7986984" cy="1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3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Способ распределения элементов во </a:t>
            </a:r>
            <a:r>
              <a:rPr lang="ru-RU" sz="2400" u="none" dirty="0" err="1">
                <a:solidFill>
                  <a:srgbClr val="0066FF"/>
                </a:solidFill>
              </a:rPr>
              <a:t>flех</a:t>
            </a:r>
            <a:r>
              <a:rPr lang="ru-RU" sz="2400" u="none" dirty="0">
                <a:solidFill>
                  <a:srgbClr val="0066FF"/>
                </a:solidFill>
              </a:rPr>
              <a:t>-контейнере</a:t>
            </a:r>
            <a:r>
              <a:rPr lang="en-US" sz="2400" u="none" dirty="0">
                <a:solidFill>
                  <a:schemeClr val="bg1"/>
                </a:solidFill>
              </a:rPr>
              <a:t> </a:t>
            </a:r>
            <a:r>
              <a:rPr lang="ru-RU" sz="2400" u="none" dirty="0">
                <a:solidFill>
                  <a:schemeClr val="bg1"/>
                </a:solidFill>
              </a:rPr>
              <a:t>вдоль главной оси.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flex-start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flex-end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center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space-between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space-around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 smtClean="0">
                <a:solidFill>
                  <a:schemeClr val="bg1"/>
                </a:solidFill>
              </a:rPr>
              <a:t>space-evenly</a:t>
            </a:r>
            <a:r>
              <a:rPr lang="ru-RU" sz="2400" u="none" dirty="0">
                <a:solidFill>
                  <a:schemeClr val="bg1"/>
                </a:solidFill>
              </a:rPr>
              <a:t>.</a:t>
            </a:r>
            <a:endParaRPr lang="en-US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По умолчанию – </a:t>
            </a:r>
            <a:r>
              <a:rPr lang="en-US" sz="2400" u="none" dirty="0">
                <a:solidFill>
                  <a:schemeClr val="bg1"/>
                </a:solidFill>
              </a:rPr>
              <a:t>flex-start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Если гибкие элементы не переносятся на новый ряд, но выступают за края </a:t>
            </a:r>
            <a:r>
              <a:rPr lang="ru-RU" sz="2000" u="none" dirty="0" err="1">
                <a:solidFill>
                  <a:srgbClr val="0066FF"/>
                </a:solidFill>
              </a:rPr>
              <a:t>flех</a:t>
            </a:r>
            <a:r>
              <a:rPr lang="ru-RU" sz="2000" u="none" dirty="0">
                <a:solidFill>
                  <a:srgbClr val="0066FF"/>
                </a:solidFill>
              </a:rPr>
              <a:t>-контейнера</a:t>
            </a:r>
            <a:r>
              <a:rPr lang="ru-RU" sz="2000" u="none" dirty="0">
                <a:solidFill>
                  <a:schemeClr val="bg1"/>
                </a:solidFill>
              </a:rPr>
              <a:t>, то свойство </a:t>
            </a:r>
            <a:r>
              <a:rPr lang="ru-RU" sz="2000" u="none" dirty="0" err="1">
                <a:solidFill>
                  <a:srgbClr val="00B0F0"/>
                </a:solidFill>
              </a:rPr>
              <a:t>justify-content</a:t>
            </a:r>
            <a:r>
              <a:rPr lang="ru-RU" sz="2000" u="none" dirty="0">
                <a:solidFill>
                  <a:schemeClr val="bg1"/>
                </a:solidFill>
              </a:rPr>
              <a:t> будет оказывать влияние на направле­ние их смещения.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sz="24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324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A1D7-0403-EA2C-0B64-009E9E6B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FD595154-CA82-A40E-C91E-E3E27ECD4B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D27599-1899-9A2C-4E25-50052526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16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9C1163-59DB-B46E-E558-A704217C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43" y="1412776"/>
            <a:ext cx="5688632" cy="50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align-items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Способ распределения элементов во </a:t>
            </a:r>
            <a:r>
              <a:rPr lang="ru-RU" sz="2400" u="none" dirty="0" err="1">
                <a:solidFill>
                  <a:srgbClr val="0066FF"/>
                </a:solidFill>
              </a:rPr>
              <a:t>flех</a:t>
            </a:r>
            <a:r>
              <a:rPr lang="ru-RU" sz="2400" u="none" dirty="0">
                <a:solidFill>
                  <a:srgbClr val="0066FF"/>
                </a:solidFill>
              </a:rPr>
              <a:t>-контейнере</a:t>
            </a:r>
            <a:r>
              <a:rPr lang="en-US" sz="2400" u="none" dirty="0">
                <a:solidFill>
                  <a:schemeClr val="bg1"/>
                </a:solidFill>
              </a:rPr>
              <a:t> </a:t>
            </a:r>
            <a:r>
              <a:rPr lang="ru-RU" sz="2400" u="none" dirty="0">
                <a:solidFill>
                  <a:schemeClr val="bg1"/>
                </a:solidFill>
              </a:rPr>
              <a:t>вдоль поперечной оси.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flex-start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flex-end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center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baseline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stretch</a:t>
            </a:r>
            <a:r>
              <a:rPr lang="ru-RU" sz="2400" u="none" dirty="0">
                <a:solidFill>
                  <a:schemeClr val="bg1"/>
                </a:solidFill>
              </a:rPr>
              <a:t>.</a:t>
            </a:r>
            <a:endParaRPr lang="en-US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По умолчанию – </a:t>
            </a:r>
            <a:r>
              <a:rPr lang="en-US" sz="2400" u="none" dirty="0">
                <a:solidFill>
                  <a:schemeClr val="bg1"/>
                </a:solidFill>
              </a:rPr>
              <a:t>stretch</a:t>
            </a:r>
            <a:r>
              <a:rPr lang="ru-RU" sz="2400" u="none" dirty="0">
                <a:solidFill>
                  <a:schemeClr val="bg1"/>
                </a:solidFill>
              </a:rPr>
              <a:t> (растягивается на всю область)</a:t>
            </a:r>
            <a:endParaRPr lang="en-US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Если гибкие элементы не переносятся на новый ряд, но выступают за края </a:t>
            </a:r>
            <a:r>
              <a:rPr lang="ru-RU" sz="2000" u="none" dirty="0" err="1">
                <a:solidFill>
                  <a:srgbClr val="0066FF"/>
                </a:solidFill>
              </a:rPr>
              <a:t>flех</a:t>
            </a:r>
            <a:r>
              <a:rPr lang="ru-RU" sz="2000" u="none" dirty="0">
                <a:solidFill>
                  <a:srgbClr val="0066FF"/>
                </a:solidFill>
              </a:rPr>
              <a:t>-контейнера</a:t>
            </a:r>
            <a:r>
              <a:rPr lang="ru-RU" sz="2000" u="none" dirty="0">
                <a:solidFill>
                  <a:schemeClr val="bg1"/>
                </a:solidFill>
              </a:rPr>
              <a:t>, то свойство </a:t>
            </a:r>
            <a:r>
              <a:rPr lang="ru-RU" sz="2000" u="none" dirty="0" err="1">
                <a:solidFill>
                  <a:srgbClr val="00B0F0"/>
                </a:solidFill>
              </a:rPr>
              <a:t>justify-content</a:t>
            </a:r>
            <a:r>
              <a:rPr lang="ru-RU" sz="2000" u="none" dirty="0">
                <a:solidFill>
                  <a:schemeClr val="bg1"/>
                </a:solidFill>
              </a:rPr>
              <a:t> будет оказывать влияние на направле­ние их смещения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sz="24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6460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025E-CF1C-2AFB-592F-127D202A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6D8D46B-2A85-5CA2-22FD-8D4F16ED79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align-items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5FE422-2123-DAA1-4D2C-FC55329C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18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2021E6-6E1B-A8C7-46EE-CB0DD981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1412776"/>
            <a:ext cx="7380312" cy="42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align-self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Способ распределения </a:t>
            </a:r>
            <a:r>
              <a:rPr lang="ru-RU" sz="2400" b="1" u="none" dirty="0">
                <a:solidFill>
                  <a:schemeClr val="bg1"/>
                </a:solidFill>
              </a:rPr>
              <a:t>одного</a:t>
            </a:r>
            <a:r>
              <a:rPr lang="ru-RU" sz="2400" u="none" dirty="0">
                <a:solidFill>
                  <a:schemeClr val="bg1"/>
                </a:solidFill>
              </a:rPr>
              <a:t> элемента </a:t>
            </a:r>
            <a:r>
              <a:rPr lang="ru-RU" sz="2400" u="none" dirty="0" err="1">
                <a:solidFill>
                  <a:srgbClr val="0070C0"/>
                </a:solidFill>
              </a:rPr>
              <a:t>flех</a:t>
            </a:r>
            <a:r>
              <a:rPr lang="ru-RU" sz="2400" u="none" dirty="0">
                <a:solidFill>
                  <a:srgbClr val="0070C0"/>
                </a:solidFill>
              </a:rPr>
              <a:t>-элемента</a:t>
            </a:r>
            <a:r>
              <a:rPr lang="en-US" sz="2400" u="none" dirty="0">
                <a:solidFill>
                  <a:schemeClr val="bg1"/>
                </a:solidFill>
              </a:rPr>
              <a:t> </a:t>
            </a:r>
            <a:r>
              <a:rPr lang="ru-RU" sz="2400" u="none" dirty="0">
                <a:solidFill>
                  <a:schemeClr val="bg1"/>
                </a:solidFill>
              </a:rPr>
              <a:t>вдоль поперечной оси.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flex-start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flex-end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center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baseline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stretch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u="none" dirty="0">
                <a:solidFill>
                  <a:schemeClr val="bg1"/>
                </a:solidFill>
              </a:rPr>
              <a:t>auto</a:t>
            </a:r>
            <a:r>
              <a:rPr lang="ru-RU" sz="2400" u="none" dirty="0">
                <a:solidFill>
                  <a:schemeClr val="bg1"/>
                </a:solidFill>
              </a:rPr>
              <a:t>.</a:t>
            </a:r>
            <a:endParaRPr lang="en-US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По умолчанию – </a:t>
            </a:r>
            <a:r>
              <a:rPr lang="en-US" sz="2400" u="none" dirty="0">
                <a:solidFill>
                  <a:schemeClr val="bg1"/>
                </a:solidFill>
              </a:rPr>
              <a:t>auto</a:t>
            </a:r>
            <a:r>
              <a:rPr lang="ru-RU" sz="2400" u="none" dirty="0">
                <a:solidFill>
                  <a:schemeClr val="bg1"/>
                </a:solidFill>
              </a:rPr>
              <a:t>.</a:t>
            </a:r>
            <a:endParaRPr lang="en-US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Изменение размещения конкретного элемента.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sz="24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9205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marL="365125" indent="-11113" algn="ctr"/>
            <a:r>
              <a:rPr lang="ru-RU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Принципы гибкой верстки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55759" y="1556792"/>
            <a:ext cx="7848872" cy="4185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Активное использование тега &lt;</a:t>
            </a:r>
            <a:r>
              <a:rPr lang="ru-RU" sz="2000" u="none" dirty="0" err="1">
                <a:solidFill>
                  <a:schemeClr val="bg1"/>
                </a:solidFill>
              </a:rPr>
              <a:t>div</a:t>
            </a:r>
            <a:r>
              <a:rPr lang="ru-RU" sz="2000" u="none" dirty="0">
                <a:solidFill>
                  <a:schemeClr val="bg1"/>
                </a:solidFill>
              </a:rPr>
              <a:t>&gt; для формирования </a:t>
            </a:r>
            <a:r>
              <a:rPr lang="en-US" sz="2000" u="none" dirty="0">
                <a:solidFill>
                  <a:schemeClr val="bg1"/>
                </a:solidFill>
              </a:rPr>
              <a:t>“</a:t>
            </a:r>
            <a:r>
              <a:rPr lang="ru-RU" sz="2000" u="none" dirty="0">
                <a:solidFill>
                  <a:schemeClr val="bg1"/>
                </a:solidFill>
              </a:rPr>
              <a:t>блоков</a:t>
            </a:r>
            <a:r>
              <a:rPr lang="en-US" sz="2000" u="none" dirty="0">
                <a:solidFill>
                  <a:schemeClr val="bg1"/>
                </a:solidFill>
              </a:rPr>
              <a:t>” (</a:t>
            </a:r>
            <a:r>
              <a:rPr lang="ru-RU" sz="2000" u="none" dirty="0">
                <a:solidFill>
                  <a:schemeClr val="bg1"/>
                </a:solidFill>
              </a:rPr>
              <a:t>слоёв</a:t>
            </a:r>
            <a:r>
              <a:rPr lang="en-US" sz="2000" u="none" dirty="0">
                <a:solidFill>
                  <a:schemeClr val="bg1"/>
                </a:solidFill>
              </a:rPr>
              <a:t>);</a:t>
            </a:r>
            <a:endParaRPr lang="ru-RU" sz="2000" u="none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u="none" dirty="0">
                <a:solidFill>
                  <a:srgbClr val="00B050"/>
                </a:solidFill>
              </a:rPr>
              <a:t>CSS</a:t>
            </a:r>
            <a:r>
              <a:rPr lang="ru-RU" sz="2000" u="none" dirty="0">
                <a:solidFill>
                  <a:srgbClr val="00B050"/>
                </a:solidFill>
              </a:rPr>
              <a:t> </a:t>
            </a:r>
            <a:r>
              <a:rPr lang="en-US" sz="2000" u="none" dirty="0">
                <a:solidFill>
                  <a:srgbClr val="00B050"/>
                </a:solidFill>
              </a:rPr>
              <a:t>Flexible Box</a:t>
            </a:r>
            <a:r>
              <a:rPr lang="ru-RU" sz="2000" u="none" dirty="0">
                <a:solidFill>
                  <a:srgbClr val="00B050"/>
                </a:solidFill>
              </a:rPr>
              <a:t> </a:t>
            </a:r>
            <a:r>
              <a:rPr lang="en-US" sz="2000" u="none" dirty="0">
                <a:solidFill>
                  <a:srgbClr val="00B050"/>
                </a:solidFill>
              </a:rPr>
              <a:t>Module Level 1 </a:t>
            </a:r>
            <a:r>
              <a:rPr lang="en-US" sz="2000" u="none" dirty="0">
                <a:solidFill>
                  <a:schemeClr val="bg1"/>
                </a:solidFill>
              </a:rPr>
              <a:t>/</a:t>
            </a:r>
          </a:p>
          <a:p>
            <a:pPr lvl="1"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</a:rPr>
              <a:t>    </a:t>
            </a:r>
            <a:r>
              <a:rPr lang="en-US" sz="2000" u="none" dirty="0">
                <a:solidFill>
                  <a:srgbClr val="00B050"/>
                </a:solidFill>
              </a:rPr>
              <a:t>Flexible Box Layout Module </a:t>
            </a:r>
            <a:r>
              <a:rPr lang="en-US" sz="2000" u="none" dirty="0">
                <a:solidFill>
                  <a:schemeClr val="bg1"/>
                </a:solidFill>
              </a:rPr>
              <a:t>/</a:t>
            </a:r>
          </a:p>
          <a:p>
            <a:pPr lvl="1"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</a:rPr>
              <a:t>    </a:t>
            </a:r>
            <a:r>
              <a:rPr lang="en-US" sz="2000" u="none" dirty="0">
                <a:solidFill>
                  <a:srgbClr val="00B050"/>
                </a:solidFill>
              </a:rPr>
              <a:t>Flexbox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u="none" dirty="0">
                <a:solidFill>
                  <a:schemeClr val="bg1"/>
                </a:solidFill>
              </a:rPr>
              <a:t> </a:t>
            </a:r>
            <a:r>
              <a:rPr lang="ru-RU" sz="2000" u="none" dirty="0">
                <a:solidFill>
                  <a:schemeClr val="bg1"/>
                </a:solidFill>
              </a:rPr>
              <a:t>Задаём </a:t>
            </a:r>
            <a:r>
              <a:rPr lang="ru-RU" sz="2000" u="none" dirty="0" err="1">
                <a:solidFill>
                  <a:srgbClr val="0066FF"/>
                </a:solidFill>
              </a:rPr>
              <a:t>flex</a:t>
            </a:r>
            <a:r>
              <a:rPr lang="ru-RU" sz="2000" u="none" dirty="0">
                <a:solidFill>
                  <a:srgbClr val="0066FF"/>
                </a:solidFill>
              </a:rPr>
              <a:t>-контейнеры </a:t>
            </a:r>
            <a:r>
              <a:rPr lang="ru-RU" sz="2000" u="none" dirty="0">
                <a:solidFill>
                  <a:schemeClr val="bg1"/>
                </a:solidFill>
              </a:rPr>
              <a:t>с</a:t>
            </a:r>
            <a:r>
              <a:rPr lang="en-US" sz="2000" u="none" dirty="0">
                <a:solidFill>
                  <a:srgbClr val="0066FF"/>
                </a:solidFill>
              </a:rPr>
              <a:t>:</a:t>
            </a:r>
            <a:endParaRPr lang="ru-RU" sz="2000" u="none" dirty="0">
              <a:solidFill>
                <a:schemeClr val="bg1"/>
              </a:solidFill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ru-RU" sz="2000" u="none" dirty="0">
                <a:solidFill>
                  <a:schemeClr val="bg1"/>
                </a:solidFill>
              </a:rPr>
              <a:t>определением положения элемента;</a:t>
            </a:r>
            <a:endParaRPr lang="en-US" sz="2000" u="none" dirty="0">
              <a:solidFill>
                <a:schemeClr val="bg1"/>
              </a:solidFill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ru-RU" sz="2000" u="none" dirty="0">
                <a:solidFill>
                  <a:schemeClr val="bg1"/>
                </a:solidFill>
              </a:rPr>
              <a:t>выравниванием элемента.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u="none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77923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8609E-BE7A-B781-88AD-208A0D77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62B4F5A-BE89-CB8C-8000-66AE54A1B4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align-self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BC16B5-C3F2-2611-5DE2-798C55A8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20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8D72F-7F54-0FB2-6F6E-4DC3616D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89" y="1412776"/>
            <a:ext cx="6813221" cy="485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Определяет размер элемента вдоль главной оси.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Используется вместо </a:t>
            </a:r>
            <a:r>
              <a:rPr lang="en-US" sz="2000" u="none" dirty="0">
                <a:solidFill>
                  <a:srgbClr val="00B0F0"/>
                </a:solidFill>
              </a:rPr>
              <a:t>width</a:t>
            </a:r>
            <a:r>
              <a:rPr lang="en-US" sz="2000" u="none" dirty="0">
                <a:solidFill>
                  <a:schemeClr val="bg1"/>
                </a:solidFill>
              </a:rPr>
              <a:t> </a:t>
            </a:r>
            <a:r>
              <a:rPr lang="ru-RU" sz="2000" u="none" dirty="0">
                <a:solidFill>
                  <a:schemeClr val="bg1"/>
                </a:solidFill>
              </a:rPr>
              <a:t>или </a:t>
            </a:r>
            <a:r>
              <a:rPr lang="en-US" sz="2000" u="none" dirty="0">
                <a:solidFill>
                  <a:srgbClr val="00B0F0"/>
                </a:solidFill>
              </a:rPr>
              <a:t>height</a:t>
            </a:r>
            <a:r>
              <a:rPr lang="ru-RU" sz="2000" u="none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u="none" dirty="0">
                <a:solidFill>
                  <a:schemeClr val="bg1"/>
                </a:solidFill>
              </a:rPr>
              <a:t>flex-grow</a:t>
            </a:r>
            <a:r>
              <a:rPr lang="ru-RU" sz="2000" u="none" dirty="0">
                <a:solidFill>
                  <a:schemeClr val="bg1"/>
                </a:solidFill>
              </a:rPr>
              <a:t> – возможность растягивания элемента</a:t>
            </a:r>
            <a:r>
              <a:rPr lang="en-US" sz="2000" u="none" dirty="0">
                <a:solidFill>
                  <a:schemeClr val="bg1"/>
                </a:solidFill>
              </a:rPr>
              <a:t>;</a:t>
            </a:r>
            <a:endParaRPr lang="ru-RU" sz="20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u="none" dirty="0">
                <a:solidFill>
                  <a:schemeClr val="bg1"/>
                </a:solidFill>
              </a:rPr>
              <a:t>flex-shrink </a:t>
            </a:r>
            <a:r>
              <a:rPr lang="ru-RU" sz="2000" u="none" dirty="0">
                <a:solidFill>
                  <a:schemeClr val="bg1"/>
                </a:solidFill>
              </a:rPr>
              <a:t>– возможность сжимания элемента</a:t>
            </a:r>
            <a:r>
              <a:rPr lang="en-US" sz="2000" u="none" dirty="0">
                <a:solidFill>
                  <a:schemeClr val="bg1"/>
                </a:solidFill>
              </a:rPr>
              <a:t>;</a:t>
            </a:r>
            <a:endParaRPr lang="ru-RU" sz="20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u="none" dirty="0">
                <a:solidFill>
                  <a:schemeClr val="bg1"/>
                </a:solidFill>
              </a:rPr>
              <a:t>flex-basis</a:t>
            </a:r>
            <a:r>
              <a:rPr lang="ru-RU" sz="2000" u="none" dirty="0">
                <a:solidFill>
                  <a:schemeClr val="bg1"/>
                </a:solidFill>
              </a:rPr>
              <a:t> – размер элемента</a:t>
            </a:r>
            <a:endParaRPr lang="en-US" sz="2000" u="none" dirty="0">
              <a:solidFill>
                <a:schemeClr val="bg1"/>
              </a:solidFill>
            </a:endParaRPr>
          </a:p>
          <a:p>
            <a:pPr lvl="0"/>
            <a:endParaRPr lang="en-US" sz="2000" u="none" dirty="0">
              <a:solidFill>
                <a:schemeClr val="bg1"/>
              </a:solidFill>
            </a:endParaRPr>
          </a:p>
          <a:p>
            <a:pPr lvl="0"/>
            <a:r>
              <a:rPr lang="en-US" sz="2000" u="none" dirty="0">
                <a:solidFill>
                  <a:srgbClr val="FF0000"/>
                </a:solidFill>
              </a:rPr>
              <a:t>.</a:t>
            </a:r>
            <a:r>
              <a:rPr lang="en-US" sz="2000" u="none" dirty="0" err="1">
                <a:solidFill>
                  <a:srgbClr val="FF0000"/>
                </a:solidFill>
              </a:rPr>
              <a:t>flexItem</a:t>
            </a:r>
            <a:r>
              <a:rPr lang="en-US" sz="2000" u="none" dirty="0">
                <a:solidFill>
                  <a:srgbClr val="FF0000"/>
                </a:solidFill>
              </a:rPr>
              <a:t> </a:t>
            </a:r>
            <a:r>
              <a:rPr lang="en-US" sz="2000" u="none" dirty="0">
                <a:solidFill>
                  <a:schemeClr val="bg1"/>
                </a:solidFill>
              </a:rPr>
              <a:t>{</a:t>
            </a:r>
          </a:p>
          <a:p>
            <a:pPr lvl="0"/>
            <a:r>
              <a:rPr lang="en-US" sz="2000" u="none" dirty="0">
                <a:solidFill>
                  <a:schemeClr val="bg1"/>
                </a:solidFill>
              </a:rPr>
              <a:t>	</a:t>
            </a:r>
            <a:r>
              <a:rPr lang="en-US" sz="2000" u="none" dirty="0">
                <a:solidFill>
                  <a:srgbClr val="00B0F0"/>
                </a:solidFill>
              </a:rPr>
              <a:t>flex</a:t>
            </a:r>
            <a:r>
              <a:rPr lang="en-US" sz="2000" u="none" dirty="0">
                <a:solidFill>
                  <a:schemeClr val="bg1"/>
                </a:solidFill>
              </a:rPr>
              <a:t>: flex-grow flex-shrink flex-basis;</a:t>
            </a:r>
          </a:p>
          <a:p>
            <a:pPr lvl="0"/>
            <a:r>
              <a:rPr lang="en-US" sz="2000" u="none" dirty="0">
                <a:solidFill>
                  <a:schemeClr val="bg1"/>
                </a:solidFill>
              </a:rPr>
              <a:t>}</a:t>
            </a:r>
          </a:p>
          <a:p>
            <a:pPr lvl="0"/>
            <a:endParaRPr lang="en-US" sz="2000" u="none" dirty="0">
              <a:solidFill>
                <a:schemeClr val="bg1"/>
              </a:solidFill>
            </a:endParaRPr>
          </a:p>
          <a:p>
            <a:pPr lvl="0"/>
            <a:r>
              <a:rPr lang="en-US" sz="2000" u="none" dirty="0">
                <a:solidFill>
                  <a:srgbClr val="FF0000"/>
                </a:solidFill>
              </a:rPr>
              <a:t>.</a:t>
            </a:r>
            <a:r>
              <a:rPr lang="en-US" sz="2000" u="none" dirty="0" err="1">
                <a:solidFill>
                  <a:srgbClr val="FF0000"/>
                </a:solidFill>
              </a:rPr>
              <a:t>flexItem</a:t>
            </a:r>
            <a:r>
              <a:rPr lang="en-US" sz="2000" u="none" dirty="0">
                <a:solidFill>
                  <a:srgbClr val="FF0000"/>
                </a:solidFill>
              </a:rPr>
              <a:t> </a:t>
            </a:r>
            <a:r>
              <a:rPr lang="en-US" sz="2000" u="none" dirty="0">
                <a:solidFill>
                  <a:schemeClr val="bg1"/>
                </a:solidFill>
              </a:rPr>
              <a:t>{</a:t>
            </a:r>
          </a:p>
          <a:p>
            <a:pPr lvl="0"/>
            <a:r>
              <a:rPr lang="en-US" sz="2000" u="none" dirty="0">
                <a:solidFill>
                  <a:schemeClr val="bg1"/>
                </a:solidFill>
              </a:rPr>
              <a:t>	</a:t>
            </a:r>
            <a:r>
              <a:rPr lang="en-US" sz="2000" u="none" dirty="0">
                <a:solidFill>
                  <a:srgbClr val="00B0F0"/>
                </a:solidFill>
              </a:rPr>
              <a:t>flex</a:t>
            </a:r>
            <a:r>
              <a:rPr lang="en-US" sz="2000" u="none" dirty="0">
                <a:solidFill>
                  <a:schemeClr val="bg1"/>
                </a:solidFill>
              </a:rPr>
              <a:t>: 0 0 200px;</a:t>
            </a:r>
          </a:p>
          <a:p>
            <a:pPr lvl="0"/>
            <a:r>
              <a:rPr lang="en-US" sz="2000" u="none" dirty="0">
                <a:solidFill>
                  <a:schemeClr val="bg1"/>
                </a:solidFill>
              </a:rPr>
              <a:t>}</a:t>
            </a:r>
          </a:p>
          <a:p>
            <a:pPr lvl="0"/>
            <a:endParaRPr lang="en-US" sz="2000" u="none" dirty="0">
              <a:solidFill>
                <a:schemeClr val="bg1"/>
              </a:solidFill>
            </a:endParaRPr>
          </a:p>
          <a:p>
            <a:pPr lvl="0"/>
            <a:endParaRPr lang="en-US" sz="2000" u="none" dirty="0">
              <a:solidFill>
                <a:schemeClr val="bg1"/>
              </a:solidFill>
            </a:endParaRPr>
          </a:p>
          <a:p>
            <a:pPr lvl="0"/>
            <a:endParaRPr lang="ru-RU" sz="20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21</a:t>
            </a:fld>
            <a:endParaRPr lang="ru-RU" alt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9E9ABF5A-6107-5BA1-01A3-53FD9EBF6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20" y="4526818"/>
            <a:ext cx="3217168" cy="20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6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flex-grow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Свойство </a:t>
            </a:r>
            <a:r>
              <a:rPr lang="en-US" sz="1800" u="none" dirty="0">
                <a:solidFill>
                  <a:srgbClr val="00B0F0"/>
                </a:solidFill>
              </a:rPr>
              <a:t>flex-grow</a:t>
            </a:r>
            <a:r>
              <a:rPr lang="ru-RU" u="none" dirty="0">
                <a:solidFill>
                  <a:schemeClr val="bg1"/>
                </a:solidFill>
              </a:rPr>
              <a:t> определяет возможность растягивания </a:t>
            </a:r>
            <a:r>
              <a:rPr lang="ru-RU" u="none" dirty="0" err="1">
                <a:solidFill>
                  <a:srgbClr val="0070C0"/>
                </a:solidFill>
              </a:rPr>
              <a:t>flех</a:t>
            </a:r>
            <a:r>
              <a:rPr lang="ru-RU" u="none" dirty="0">
                <a:solidFill>
                  <a:srgbClr val="0070C0"/>
                </a:solidFill>
              </a:rPr>
              <a:t>-элемента</a:t>
            </a:r>
            <a:r>
              <a:rPr lang="ru-RU" u="none" dirty="0">
                <a:solidFill>
                  <a:schemeClr val="bg1"/>
                </a:solidFill>
              </a:rPr>
              <a:t> при на­личии в его контейнере достаточного количества свободного места.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Оно указывает</a:t>
            </a:r>
            <a:r>
              <a:rPr lang="en-US" u="none" dirty="0">
                <a:solidFill>
                  <a:schemeClr val="bg1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коэффициент растягивания элемента по отношению к такому же показателю осталь­ных </a:t>
            </a:r>
            <a:r>
              <a:rPr lang="ru-RU" u="none" dirty="0" err="1">
                <a:solidFill>
                  <a:srgbClr val="0070C0"/>
                </a:solidFill>
              </a:rPr>
              <a:t>flех</a:t>
            </a:r>
            <a:r>
              <a:rPr lang="ru-RU" u="none" dirty="0">
                <a:solidFill>
                  <a:srgbClr val="0070C0"/>
                </a:solidFill>
              </a:rPr>
              <a:t>-элементов</a:t>
            </a:r>
            <a:r>
              <a:rPr lang="ru-RU" u="none" dirty="0">
                <a:solidFill>
                  <a:schemeClr val="bg1"/>
                </a:solidFill>
              </a:rPr>
              <a:t> контейнера.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По умолчанию – 0 (не растягивается).</a:t>
            </a:r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r>
              <a:rPr lang="en-US" u="none" dirty="0">
                <a:solidFill>
                  <a:srgbClr val="FF0000"/>
                </a:solidFill>
              </a:rPr>
              <a:t>.flexItem1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	</a:t>
            </a:r>
            <a:r>
              <a:rPr lang="en-US" u="none" dirty="0">
                <a:solidFill>
                  <a:srgbClr val="00B0F0"/>
                </a:solidFill>
              </a:rPr>
              <a:t>flex-grow</a:t>
            </a:r>
            <a:r>
              <a:rPr lang="en-US" u="none" dirty="0">
                <a:solidFill>
                  <a:schemeClr val="bg1"/>
                </a:solidFill>
              </a:rPr>
              <a:t>: 1;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}</a:t>
            </a: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r>
              <a:rPr lang="en-US" u="none" dirty="0">
                <a:solidFill>
                  <a:srgbClr val="FF0000"/>
                </a:solidFill>
              </a:rPr>
              <a:t>.flexItem1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	</a:t>
            </a:r>
            <a:r>
              <a:rPr lang="en-US" u="none" dirty="0">
                <a:solidFill>
                  <a:srgbClr val="00B0F0"/>
                </a:solidFill>
              </a:rPr>
              <a:t>flex</a:t>
            </a:r>
            <a:r>
              <a:rPr lang="en-US" u="none" dirty="0">
                <a:solidFill>
                  <a:schemeClr val="bg1"/>
                </a:solidFill>
              </a:rPr>
              <a:t>: </a:t>
            </a:r>
            <a:r>
              <a:rPr lang="ru-RU" u="none" dirty="0">
                <a:solidFill>
                  <a:schemeClr val="bg1"/>
                </a:solidFill>
              </a:rPr>
              <a:t>1</a:t>
            </a:r>
            <a:r>
              <a:rPr lang="en-US" u="none" dirty="0">
                <a:solidFill>
                  <a:schemeClr val="bg1"/>
                </a:solidFill>
              </a:rPr>
              <a:t> 1 200px;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}</a:t>
            </a: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ru-RU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577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flex-shrink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Свойство </a:t>
            </a:r>
            <a:r>
              <a:rPr lang="ru-RU" u="none" dirty="0" err="1">
                <a:solidFill>
                  <a:srgbClr val="00B0F0"/>
                </a:solidFill>
              </a:rPr>
              <a:t>flex</a:t>
            </a:r>
            <a:r>
              <a:rPr lang="ru-RU" u="none" dirty="0">
                <a:solidFill>
                  <a:srgbClr val="00B0F0"/>
                </a:solidFill>
              </a:rPr>
              <a:t>-</a:t>
            </a:r>
            <a:r>
              <a:rPr lang="en-US" u="none" dirty="0">
                <a:solidFill>
                  <a:srgbClr val="00B0F0"/>
                </a:solidFill>
              </a:rPr>
              <a:t>shrink</a:t>
            </a:r>
            <a:r>
              <a:rPr lang="ru-RU" u="none" dirty="0">
                <a:solidFill>
                  <a:schemeClr val="bg1"/>
                </a:solidFill>
              </a:rPr>
              <a:t> определяет возможность </a:t>
            </a:r>
            <a:r>
              <a:rPr lang="ru-RU" sz="2400" b="1" u="none" dirty="0">
                <a:solidFill>
                  <a:schemeClr val="bg1"/>
                </a:solidFill>
              </a:rPr>
              <a:t>сжатия</a:t>
            </a:r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ru-RU" u="none" dirty="0" err="1">
                <a:solidFill>
                  <a:srgbClr val="0070C0"/>
                </a:solidFill>
              </a:rPr>
              <a:t>flех</a:t>
            </a:r>
            <a:r>
              <a:rPr lang="ru-RU" u="none" dirty="0">
                <a:solidFill>
                  <a:srgbClr val="0070C0"/>
                </a:solidFill>
              </a:rPr>
              <a:t>-элемента</a:t>
            </a:r>
            <a:r>
              <a:rPr lang="ru-RU" u="none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Оно указывает</a:t>
            </a:r>
            <a:r>
              <a:rPr lang="en-US" u="none" dirty="0">
                <a:solidFill>
                  <a:schemeClr val="bg1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коэффициент сжатия элемента по отношению к такому же показателю осталь­ных </a:t>
            </a:r>
            <a:r>
              <a:rPr lang="ru-RU" u="none" dirty="0" err="1">
                <a:solidFill>
                  <a:srgbClr val="0070C0"/>
                </a:solidFill>
              </a:rPr>
              <a:t>flех</a:t>
            </a:r>
            <a:r>
              <a:rPr lang="ru-RU" u="none" dirty="0">
                <a:solidFill>
                  <a:srgbClr val="0070C0"/>
                </a:solidFill>
              </a:rPr>
              <a:t>-элементов</a:t>
            </a:r>
            <a:r>
              <a:rPr lang="ru-RU" u="none" dirty="0">
                <a:solidFill>
                  <a:schemeClr val="bg1"/>
                </a:solidFill>
              </a:rPr>
              <a:t> контейнера.</a:t>
            </a:r>
            <a:endParaRPr lang="en-US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По умолчанию – 1 (сжимается).</a:t>
            </a:r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r>
              <a:rPr lang="en-US" u="none" dirty="0">
                <a:solidFill>
                  <a:srgbClr val="FF0000"/>
                </a:solidFill>
              </a:rPr>
              <a:t>.flexItem1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	</a:t>
            </a:r>
            <a:r>
              <a:rPr lang="en-US" u="none" dirty="0">
                <a:solidFill>
                  <a:srgbClr val="00B0F0"/>
                </a:solidFill>
              </a:rPr>
              <a:t>flex-shrink</a:t>
            </a:r>
            <a:r>
              <a:rPr lang="en-US" u="none" dirty="0">
                <a:solidFill>
                  <a:schemeClr val="bg1"/>
                </a:solidFill>
              </a:rPr>
              <a:t>: 1;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}</a:t>
            </a: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r>
              <a:rPr lang="en-US" u="none" dirty="0">
                <a:solidFill>
                  <a:srgbClr val="FF0000"/>
                </a:solidFill>
              </a:rPr>
              <a:t>.flexItem1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	</a:t>
            </a:r>
            <a:r>
              <a:rPr lang="en-US" u="none" dirty="0">
                <a:solidFill>
                  <a:srgbClr val="00B0F0"/>
                </a:solidFill>
              </a:rPr>
              <a:t>flex</a:t>
            </a:r>
            <a:r>
              <a:rPr lang="en-US" u="none" dirty="0">
                <a:solidFill>
                  <a:schemeClr val="bg1"/>
                </a:solidFill>
              </a:rPr>
              <a:t>: </a:t>
            </a:r>
            <a:r>
              <a:rPr lang="ru-RU" u="none" dirty="0">
                <a:solidFill>
                  <a:schemeClr val="bg1"/>
                </a:solidFill>
              </a:rPr>
              <a:t>1</a:t>
            </a:r>
            <a:r>
              <a:rPr lang="en-US" u="none" dirty="0">
                <a:solidFill>
                  <a:schemeClr val="bg1"/>
                </a:solidFill>
              </a:rPr>
              <a:t> 1 200px;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}</a:t>
            </a: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ru-RU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738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FBD51-FD1C-E118-787D-8E5AA411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FFA6DFB1-E813-1362-5B1C-9499928868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Свойство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flex-basis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58EE3ED-8E10-6B93-B212-F21B7D6A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​Свойство </a:t>
            </a:r>
            <a:r>
              <a:rPr lang="ru-RU" u="none" dirty="0" err="1">
                <a:solidFill>
                  <a:srgbClr val="00B0F0"/>
                </a:solidFill>
              </a:rPr>
              <a:t>flex-basis</a:t>
            </a:r>
            <a:r>
              <a:rPr lang="ru-RU" u="none" dirty="0">
                <a:solidFill>
                  <a:schemeClr val="bg1"/>
                </a:solidFill>
              </a:rPr>
              <a:t> задаёт базовый размер </a:t>
            </a:r>
            <a:r>
              <a:rPr lang="ru-RU" u="none" dirty="0" err="1">
                <a:solidFill>
                  <a:srgbClr val="0066FF"/>
                </a:solidFill>
              </a:rPr>
              <a:t>flex</a:t>
            </a:r>
            <a:r>
              <a:rPr lang="ru-RU" u="none" dirty="0">
                <a:solidFill>
                  <a:srgbClr val="0066FF"/>
                </a:solidFill>
              </a:rPr>
              <a:t>-элемента</a:t>
            </a:r>
            <a:r>
              <a:rPr lang="ru-RU" u="none" dirty="0">
                <a:solidFill>
                  <a:schemeClr val="bg1"/>
                </a:solidFill>
              </a:rPr>
              <a:t>, который он имеет до распределения свободного пространства в соответствии с коэффициентами гибкости, задаваемыми свойствами </a:t>
            </a:r>
            <a:r>
              <a:rPr lang="ru-RU" u="none" dirty="0" err="1">
                <a:solidFill>
                  <a:srgbClr val="00B0F0"/>
                </a:solidFill>
              </a:rPr>
              <a:t>flex-grow</a:t>
            </a:r>
            <a:r>
              <a:rPr lang="ru-RU" u="none" dirty="0">
                <a:solidFill>
                  <a:schemeClr val="bg1"/>
                </a:solidFill>
              </a:rPr>
              <a:t> и </a:t>
            </a:r>
            <a:r>
              <a:rPr lang="ru-RU" u="none" dirty="0" err="1">
                <a:solidFill>
                  <a:srgbClr val="00B0F0"/>
                </a:solidFill>
              </a:rPr>
              <a:t>flex-shrink</a:t>
            </a:r>
            <a:r>
              <a:rPr lang="ru-RU" u="none" dirty="0">
                <a:solidFill>
                  <a:schemeClr val="bg1"/>
                </a:solidFill>
              </a:rPr>
              <a:t>. По умолчанию, для всех значений, кроме </a:t>
            </a:r>
            <a:r>
              <a:rPr lang="ru-RU" u="none" dirty="0" err="1">
                <a:solidFill>
                  <a:schemeClr val="bg1"/>
                </a:solidFill>
              </a:rPr>
              <a:t>auto</a:t>
            </a:r>
            <a:r>
              <a:rPr lang="ru-RU" u="none" dirty="0">
                <a:solidFill>
                  <a:schemeClr val="bg1"/>
                </a:solidFill>
              </a:rPr>
              <a:t> и </a:t>
            </a:r>
            <a:r>
              <a:rPr lang="ru-RU" u="none" dirty="0" err="1">
                <a:solidFill>
                  <a:schemeClr val="bg1"/>
                </a:solidFill>
              </a:rPr>
              <a:t>content</a:t>
            </a:r>
            <a:r>
              <a:rPr lang="ru-RU" u="none" dirty="0">
                <a:solidFill>
                  <a:schemeClr val="bg1"/>
                </a:solidFill>
              </a:rPr>
              <a:t>, значение </a:t>
            </a:r>
            <a:r>
              <a:rPr lang="ru-RU" u="none" dirty="0" err="1">
                <a:solidFill>
                  <a:srgbClr val="00B0F0"/>
                </a:solidFill>
              </a:rPr>
              <a:t>flex-basis</a:t>
            </a:r>
            <a:r>
              <a:rPr lang="ru-RU" u="none" dirty="0">
                <a:solidFill>
                  <a:schemeClr val="bg1"/>
                </a:solidFill>
              </a:rPr>
              <a:t> равняется ширине элемента, а при использовании свойства </a:t>
            </a:r>
            <a:r>
              <a:rPr lang="ru-RU" u="none" dirty="0" err="1">
                <a:solidFill>
                  <a:srgbClr val="00B0F0"/>
                </a:solidFill>
              </a:rPr>
              <a:t>flex-direction</a:t>
            </a:r>
            <a:r>
              <a:rPr lang="ru-RU" u="none" dirty="0">
                <a:solidFill>
                  <a:schemeClr val="bg1"/>
                </a:solidFill>
              </a:rPr>
              <a:t>: </a:t>
            </a:r>
            <a:r>
              <a:rPr lang="ru-RU" u="none" dirty="0" err="1">
                <a:solidFill>
                  <a:schemeClr val="bg1"/>
                </a:solidFill>
              </a:rPr>
              <a:t>column</a:t>
            </a:r>
            <a:r>
              <a:rPr lang="ru-RU" u="none" dirty="0">
                <a:solidFill>
                  <a:schemeClr val="bg1"/>
                </a:solidFill>
              </a:rPr>
              <a:t> — его высоте.</a:t>
            </a:r>
            <a:endParaRPr lang="en-US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Свойство </a:t>
            </a:r>
            <a:r>
              <a:rPr lang="ru-RU" u="none" dirty="0" err="1">
                <a:solidFill>
                  <a:srgbClr val="00B0F0"/>
                </a:solidFill>
              </a:rPr>
              <a:t>flex-basis</a:t>
            </a:r>
            <a:r>
              <a:rPr lang="ru-RU" u="none" dirty="0">
                <a:solidFill>
                  <a:srgbClr val="00B0F0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принимает те же значения, которые могут принимать свойства </a:t>
            </a:r>
            <a:r>
              <a:rPr lang="ru-RU" u="none" dirty="0" err="1">
                <a:solidFill>
                  <a:schemeClr val="bg1"/>
                </a:solidFill>
              </a:rPr>
              <a:t>width</a:t>
            </a:r>
            <a:r>
              <a:rPr lang="ru-RU" u="none" dirty="0">
                <a:solidFill>
                  <a:schemeClr val="bg1"/>
                </a:solidFill>
              </a:rPr>
              <a:t> и </a:t>
            </a:r>
            <a:r>
              <a:rPr lang="ru-RU" u="none" dirty="0" err="1">
                <a:solidFill>
                  <a:schemeClr val="bg1"/>
                </a:solidFill>
              </a:rPr>
              <a:t>height</a:t>
            </a:r>
            <a:r>
              <a:rPr lang="ru-RU" u="none" dirty="0">
                <a:solidFill>
                  <a:schemeClr val="bg1"/>
                </a:solidFill>
              </a:rPr>
              <a:t>. Значением, задаваемым по умолчанию, является </a:t>
            </a:r>
            <a:r>
              <a:rPr lang="ru-RU" u="none" dirty="0" err="1">
                <a:solidFill>
                  <a:schemeClr val="bg1"/>
                </a:solidFill>
              </a:rPr>
              <a:t>auto</a:t>
            </a:r>
            <a:r>
              <a:rPr lang="ru-RU" u="none" dirty="0">
                <a:solidFill>
                  <a:schemeClr val="bg1"/>
                </a:solidFill>
              </a:rPr>
              <a:t>, которое устанавливается на основе значения </a:t>
            </a:r>
            <a:r>
              <a:rPr lang="ru-RU" u="none" dirty="0" err="1">
                <a:solidFill>
                  <a:schemeClr val="bg1"/>
                </a:solidFill>
              </a:rPr>
              <a:t>content</a:t>
            </a:r>
            <a:r>
              <a:rPr lang="ru-RU" u="none" dirty="0">
                <a:solidFill>
                  <a:schemeClr val="bg1"/>
                </a:solidFill>
              </a:rPr>
              <a:t>. Значение </a:t>
            </a:r>
            <a:r>
              <a:rPr lang="ru-RU" u="none" dirty="0" err="1">
                <a:solidFill>
                  <a:schemeClr val="bg1"/>
                </a:solidFill>
              </a:rPr>
              <a:t>content</a:t>
            </a:r>
            <a:r>
              <a:rPr lang="ru-RU" u="none" dirty="0">
                <a:solidFill>
                  <a:schemeClr val="bg1"/>
                </a:solidFill>
              </a:rPr>
              <a:t> задаётся автоматически, на основе размера содержимого </a:t>
            </a:r>
            <a:r>
              <a:rPr lang="ru-RU" u="none" dirty="0" err="1">
                <a:solidFill>
                  <a:srgbClr val="0066FF"/>
                </a:solidFill>
              </a:rPr>
              <a:t>flex</a:t>
            </a:r>
            <a:r>
              <a:rPr lang="ru-RU" u="none" dirty="0">
                <a:solidFill>
                  <a:srgbClr val="0066FF"/>
                </a:solidFill>
              </a:rPr>
              <a:t>-элемента</a:t>
            </a:r>
            <a:r>
              <a:rPr lang="ru-RU" u="none" dirty="0">
                <a:solidFill>
                  <a:schemeClr val="bg1"/>
                </a:solidFill>
              </a:rPr>
              <a:t>.</a:t>
            </a:r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ru-RU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8DE38E-BBB3-722E-A3E9-2735913E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3352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A5D8-C1A1-19E1-16B1-1C61D7706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7484E00-927E-7223-1A2D-52E6E312841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9633" y="404664"/>
            <a:ext cx="6570252" cy="4752528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Подробнее про</a:t>
            </a:r>
            <a:br>
              <a:rPr lang="ru-RU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</a:b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</a:t>
            </a: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/>
            </a:r>
            <a:b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</a:b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flex-grow</a:t>
            </a:r>
            <a:b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</a:b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flex-shrink</a:t>
            </a:r>
            <a:b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</a:b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flex-basis</a:t>
            </a:r>
            <a:r>
              <a:rPr lang="ru-RU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/>
            </a:r>
            <a:br>
              <a:rPr lang="ru-RU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</a:b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BB43DC7-9DF2-25ED-E296-BCA5FE36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25</a:t>
            </a:fld>
            <a:endParaRPr lang="ru-RU" altLang="ru-RU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0842516-5D6C-AD18-385C-06848767D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5445224"/>
            <a:ext cx="807140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u="none" dirty="0">
                <a:solidFill>
                  <a:schemeClr val="bg1"/>
                </a:solidFill>
              </a:rPr>
              <a:t>C</a:t>
            </a:r>
            <a:r>
              <a:rPr lang="ru-RU" u="none" dirty="0" err="1">
                <a:solidFill>
                  <a:schemeClr val="bg1"/>
                </a:solidFill>
              </a:rPr>
              <a:t>мотри</a:t>
            </a:r>
            <a:r>
              <a:rPr lang="ru-RU" u="none" dirty="0">
                <a:solidFill>
                  <a:schemeClr val="bg1"/>
                </a:solidFill>
              </a:rPr>
              <a:t> по ссылке</a:t>
            </a:r>
            <a:r>
              <a:rPr lang="en-US" u="none" dirty="0">
                <a:solidFill>
                  <a:schemeClr val="bg1"/>
                </a:solidFill>
              </a:rPr>
              <a:t>:</a:t>
            </a:r>
          </a:p>
          <a:p>
            <a:pPr lvl="0"/>
            <a:r>
              <a:rPr lang="en-US" u="none" dirty="0">
                <a:solidFill>
                  <a:schemeClr val="bg1"/>
                </a:solidFill>
              </a:rPr>
              <a:t>	</a:t>
            </a:r>
            <a:r>
              <a:rPr lang="en-US" u="none" dirty="0">
                <a:solidFill>
                  <a:schemeClr val="bg1"/>
                </a:solidFill>
                <a:hlinkClick r:id="rId2"/>
              </a:rPr>
              <a:t>https://habr.com/ru/companies/ruvds/articles/515298/</a:t>
            </a:r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en-US" u="none" dirty="0">
              <a:solidFill>
                <a:schemeClr val="bg1"/>
              </a:solidFill>
            </a:endParaRPr>
          </a:p>
          <a:p>
            <a:pPr lvl="0"/>
            <a:endParaRPr lang="ru-RU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88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marL="365125" indent="-11113" algn="ctr"/>
            <a:r>
              <a:rPr lang="ru-RU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Что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по итогу дает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flex</a:t>
            </a:r>
            <a:endParaRPr lang="ru-RU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31640" y="2860487"/>
            <a:ext cx="647151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</a:rPr>
              <a:t>Flex-</a:t>
            </a:r>
            <a:r>
              <a:rPr lang="ru-RU" sz="2000" u="none" dirty="0">
                <a:solidFill>
                  <a:schemeClr val="bg1"/>
                </a:solidFill>
              </a:rPr>
              <a:t>контейнер: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определение положения элемента;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выравнивание элемента.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55759" y="1556792"/>
            <a:ext cx="7848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Простое выравнивание контента ВНУТРИ блока. Замена </a:t>
            </a:r>
            <a:r>
              <a:rPr lang="en-US" sz="2000" u="none" dirty="0">
                <a:solidFill>
                  <a:srgbClr val="00B0F0"/>
                </a:solidFill>
              </a:rPr>
              <a:t>text-align</a:t>
            </a:r>
            <a:r>
              <a:rPr lang="en-US" sz="2000" u="none" dirty="0">
                <a:solidFill>
                  <a:schemeClr val="bg1"/>
                </a:solidFill>
              </a:rPr>
              <a:t> </a:t>
            </a:r>
            <a:r>
              <a:rPr lang="ru-RU" sz="2000" u="none" dirty="0">
                <a:solidFill>
                  <a:schemeClr val="bg1"/>
                </a:solidFill>
              </a:rPr>
              <a:t>и рабочее </a:t>
            </a:r>
            <a:r>
              <a:rPr lang="en-US" sz="2000" u="none" dirty="0">
                <a:solidFill>
                  <a:srgbClr val="00B0F0"/>
                </a:solidFill>
              </a:rPr>
              <a:t>vertical-align</a:t>
            </a:r>
            <a:r>
              <a:rPr lang="ru-RU" sz="2000" u="none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</a:rPr>
              <a:t>Использование </a:t>
            </a:r>
            <a:r>
              <a:rPr lang="en-US" sz="2000" u="none" dirty="0">
                <a:solidFill>
                  <a:srgbClr val="0070C0"/>
                </a:solidFill>
              </a:rPr>
              <a:t>flex</a:t>
            </a:r>
            <a:r>
              <a:rPr lang="ru-RU" sz="2000" u="none" dirty="0">
                <a:solidFill>
                  <a:srgbClr val="0070C0"/>
                </a:solidFill>
              </a:rPr>
              <a:t>-контейнеров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u="none" dirty="0">
                <a:solidFill>
                  <a:schemeClr val="bg1"/>
                </a:solidFill>
              </a:rPr>
              <a:t>CSS</a:t>
            </a:r>
            <a:r>
              <a:rPr lang="ru-RU" sz="2000" u="none" dirty="0">
                <a:solidFill>
                  <a:schemeClr val="bg1"/>
                </a:solidFill>
              </a:rPr>
              <a:t> </a:t>
            </a:r>
            <a:r>
              <a:rPr lang="en-US" sz="2000" u="none" dirty="0">
                <a:solidFill>
                  <a:schemeClr val="bg1"/>
                </a:solidFill>
              </a:rPr>
              <a:t>Flexible </a:t>
            </a:r>
            <a:r>
              <a:rPr lang="en-US" sz="2000" u="none" dirty="0" err="1">
                <a:solidFill>
                  <a:schemeClr val="bg1"/>
                </a:solidFill>
              </a:rPr>
              <a:t>Вох</a:t>
            </a:r>
            <a:r>
              <a:rPr lang="ru-RU" sz="2000" u="none" dirty="0">
                <a:solidFill>
                  <a:schemeClr val="bg1"/>
                </a:solidFill>
              </a:rPr>
              <a:t> </a:t>
            </a:r>
            <a:r>
              <a:rPr lang="en-US" sz="2000" u="none" dirty="0">
                <a:solidFill>
                  <a:schemeClr val="bg1"/>
                </a:solidFill>
              </a:rPr>
              <a:t>Module Level 1 </a:t>
            </a:r>
            <a:r>
              <a:rPr lang="ru-RU" sz="2000" u="none" dirty="0">
                <a:solidFill>
                  <a:schemeClr val="bg1"/>
                </a:solidFill>
              </a:rPr>
              <a:t>или </a:t>
            </a:r>
            <a:r>
              <a:rPr lang="en-US" sz="2000" u="none" dirty="0" err="1">
                <a:solidFill>
                  <a:schemeClr val="bg1"/>
                </a:solidFill>
              </a:rPr>
              <a:t>Flexbox</a:t>
            </a:r>
            <a:endParaRPr lang="ru-RU" sz="2000" u="none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26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4909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5935" y="2852936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Модуль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CSS – Grid Layout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6979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Модуль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CSS – Grid Layout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556792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b="1" u="none" dirty="0" err="1" smtClean="0">
                <a:solidFill>
                  <a:srgbClr val="00B050"/>
                </a:solidFill>
                <a:latin typeface="+mn-lt"/>
              </a:rPr>
              <a:t>Grid</a:t>
            </a:r>
            <a:r>
              <a:rPr lang="ru-RU" sz="2000" b="1" u="none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ru-RU" sz="2000" b="1" u="none" dirty="0" err="1">
                <a:solidFill>
                  <a:srgbClr val="00B050"/>
                </a:solidFill>
                <a:latin typeface="+mn-lt"/>
              </a:rPr>
              <a:t>Layout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u="none" dirty="0" smtClean="0">
                <a:solidFill>
                  <a:schemeClr val="bg1"/>
                </a:solidFill>
                <a:latin typeface="+mn-lt"/>
              </a:rPr>
              <a:t> - </a:t>
            </a:r>
            <a:r>
              <a:rPr lang="ru-RU" sz="2000" u="none" dirty="0" smtClean="0">
                <a:solidFill>
                  <a:schemeClr val="bg1"/>
                </a:solidFill>
                <a:latin typeface="+mn-lt"/>
              </a:rPr>
              <a:t>система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двумерного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макета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, оптимизированного для дизайна пользовательского интерфейса.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000" b="1" u="none" dirty="0">
                <a:solidFill>
                  <a:schemeClr val="bg1"/>
                </a:solidFill>
                <a:latin typeface="+mn-lt"/>
              </a:rPr>
              <a:t>Главная идея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веб-страница разделяется на столбцы и строки.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В образовавшиеся области сетки можно помещать элементы сетки, а управлять их размерами и расположением можно с помощью специальных свойств модуля.</a:t>
            </a:r>
            <a:endParaRPr lang="ru-RU" sz="8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1375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Модуль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CSS – Grid Layout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556792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endParaRPr lang="ru-RU" sz="8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29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62" y="1647131"/>
            <a:ext cx="705901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C80C-3D5C-D020-CD0F-17CCA37A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D5E0E59-1AFB-90CD-11C3-A1B35107696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marL="365125" indent="-11113" algn="ctr"/>
            <a:r>
              <a:rPr lang="ru-RU" sz="360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Базовый пример</a:t>
            </a:r>
            <a:endParaRPr lang="ru-RU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78CCF-E6FE-2097-074F-D0B52A22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</a:t>
            </a:fld>
            <a:endParaRPr lang="ru-RU" alt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96279" cy="32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37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33121-7557-FF01-39F9-3A6B34F3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7F6EC63B-8C89-3B52-DDD4-A5DD7FC6CE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Модуль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CSS – Grid Layout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46B57C-AC00-4F96-5448-1656EA301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412776"/>
            <a:ext cx="820891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Сеточный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(grid –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сетка) контекст форматирования;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Дочерние элементы – 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grid</a:t>
            </a:r>
            <a:r>
              <a:rPr lang="ru-RU" sz="2000" u="none" dirty="0">
                <a:solidFill>
                  <a:srgbClr val="0070C0"/>
                </a:solidFill>
                <a:latin typeface="+mn-lt"/>
              </a:rPr>
              <a:t>-элементы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Сетки могут быть вложенными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;</a:t>
            </a: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Регулярные и строчные (аналогично блочным и строчным элементам)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В отличие от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флексбоксов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, одновременно работающих только с одним измерением,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гриды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дают возможность работать одновременно с двумя: горизонталью и вертикалью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;</a:t>
            </a: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Кроме того, благодаря своей способности явно размещать элементы в сетке, </a:t>
            </a:r>
            <a:r>
              <a:rPr lang="ru-RU" sz="2000" u="none" dirty="0">
                <a:solidFill>
                  <a:srgbClr val="00B050"/>
                </a:solidFill>
                <a:latin typeface="+mn-lt"/>
              </a:rPr>
              <a:t>Grid </a:t>
            </a:r>
            <a:r>
              <a:rPr lang="ru-RU" sz="2000" u="none" dirty="0" err="1">
                <a:solidFill>
                  <a:srgbClr val="00B050"/>
                </a:solidFill>
                <a:latin typeface="+mn-lt"/>
              </a:rPr>
              <a:t>Layout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позволяет кардинально преобразовывать структуру визуального макета (отображаемого на экране),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не требуя соответствующих изменений разметки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HTML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ru-RU" sz="8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9B636D-1508-AA6A-4525-B6AC82B7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505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7E2A-3E98-8F76-8DD1-29DFBB714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5F15962-6256-C048-3007-A1FCD3F3A0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Что может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5B26FF-2EAF-939C-03EE-EFC1E2F0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31</a:t>
            </a:fld>
            <a:endParaRPr lang="ru-RU" alt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44ADADA-9FCE-EE0F-FF34-8C2600037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4" r="1420"/>
          <a:stretch/>
        </p:blipFill>
        <p:spPr bwMode="auto">
          <a:xfrm>
            <a:off x="2035416" y="1110017"/>
            <a:ext cx="5073167" cy="531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8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CC1C-29E6-5F3C-08D2-C2319D0E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A6B7921-404A-316A-FE8C-F55ABE9EBE3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Основные термины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832B5-E133-2D05-CA84-AF9F6DA0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32</a:t>
            </a:fld>
            <a:endParaRPr lang="ru-RU" alt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6D632-9537-87A0-9092-21B151B98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72" y="1412776"/>
            <a:ext cx="7447151" cy="44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72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Основные термины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33</a:t>
            </a:fld>
            <a:endParaRPr lang="ru-RU" alt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00" y="1288207"/>
            <a:ext cx="7583790" cy="46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4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122413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Создание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</a:t>
            </a: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контейнера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rgbClr val="FF0000"/>
                </a:solidFill>
                <a:latin typeface="+mn-lt"/>
              </a:rPr>
              <a:t>#grid 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200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рх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50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% 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100px;</a:t>
            </a: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  <a:latin typeface="+mn-lt"/>
              </a:rPr>
              <a:t>}</a:t>
            </a:r>
            <a:endParaRPr lang="ru-RU" sz="20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79582"/>
            <a:ext cx="7909273" cy="25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73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C044F-99DE-B61E-0FA7-07D477B2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6874C0B-C93D-BE67-B44C-6CC1415C94D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Создание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</a:t>
            </a: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контейнера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BE2FA5E-0D2D-FFED-4662-80FD1F635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76" y="1268760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rgbClr val="FF0000"/>
                </a:solidFill>
                <a:latin typeface="+mn-lt"/>
              </a:rPr>
              <a:t>.container 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{  </a:t>
            </a:r>
            <a:r>
              <a:rPr lang="en-US" sz="1600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: grid; </a:t>
            </a:r>
          </a:p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1600" u="none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1600" u="none" dirty="0">
                <a:solidFill>
                  <a:srgbClr val="00B0F0"/>
                </a:solidFill>
                <a:latin typeface="+mn-lt"/>
              </a:rPr>
              <a:t>  grid-template-columns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u="none" dirty="0">
                <a:solidFill>
                  <a:srgbClr val="0070C0"/>
                </a:solidFill>
                <a:latin typeface="+mn-lt"/>
              </a:rPr>
              <a:t>150px auto 40%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1600" u="none" dirty="0">
                <a:solidFill>
                  <a:srgbClr val="00B050"/>
                </a:solidFill>
                <a:latin typeface="+mn-lt"/>
              </a:rPr>
              <a:t>/* </a:t>
            </a:r>
            <a:r>
              <a:rPr lang="ru-RU" sz="1600" u="none" dirty="0">
                <a:solidFill>
                  <a:srgbClr val="00B050"/>
                </a:solidFill>
                <a:latin typeface="+mn-lt"/>
              </a:rPr>
              <a:t>Будет создано 3 колонки */ </a:t>
            </a:r>
            <a:endParaRPr lang="en-US" sz="1600" u="none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1600" u="none" dirty="0">
                <a:solidFill>
                  <a:srgbClr val="00B0F0"/>
                </a:solidFill>
                <a:latin typeface="+mn-lt"/>
              </a:rPr>
              <a:t>   grid-template-rows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u="none" dirty="0">
                <a:solidFill>
                  <a:srgbClr val="0070C0"/>
                </a:solidFill>
                <a:latin typeface="+mn-lt"/>
              </a:rPr>
              <a:t>250px 10vw 15rem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;} </a:t>
            </a:r>
            <a:r>
              <a:rPr lang="en-US" sz="1600" u="none" dirty="0">
                <a:solidFill>
                  <a:srgbClr val="00B050"/>
                </a:solidFill>
                <a:latin typeface="+mn-lt"/>
              </a:rPr>
              <a:t>/* </a:t>
            </a:r>
            <a:r>
              <a:rPr lang="ru-RU" sz="1600" u="none" dirty="0">
                <a:solidFill>
                  <a:srgbClr val="00B050"/>
                </a:solidFill>
                <a:latin typeface="+mn-lt"/>
              </a:rPr>
              <a:t>Будет создано 3 ряда */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089F52-1E3E-1113-98E8-DCEC1A5D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35</a:t>
            </a:fld>
            <a:endParaRPr lang="ru-RU" alt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E032B-E1C5-709B-2ED3-5D3DE2506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64" y="2586936"/>
            <a:ext cx="6571872" cy="36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9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1224136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Создание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</a:t>
            </a: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контейнера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rgbClr val="FF0000"/>
                </a:solidFill>
                <a:latin typeface="+mn-lt"/>
              </a:rPr>
              <a:t>#grid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{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rgbClr val="00B0F0"/>
                </a:solidFill>
              </a:rPr>
              <a:t>         grid-template-columns</a:t>
            </a:r>
            <a:r>
              <a:rPr lang="en-US" sz="1600" u="none" dirty="0">
                <a:solidFill>
                  <a:schemeClr val="bg1"/>
                </a:solidFill>
              </a:rPr>
              <a:t>: </a:t>
            </a:r>
            <a:r>
              <a:rPr lang="en-US" sz="1600" u="none" dirty="0">
                <a:solidFill>
                  <a:srgbClr val="0070C0"/>
                </a:solidFill>
              </a:rPr>
              <a:t>[start col-a]</a:t>
            </a:r>
            <a:r>
              <a:rPr lang="en-US" sz="1600" u="none" dirty="0">
                <a:solidFill>
                  <a:schemeClr val="bg1"/>
                </a:solidFill>
              </a:rPr>
              <a:t> 200px </a:t>
            </a:r>
            <a:r>
              <a:rPr lang="en-US" sz="1600" u="none" dirty="0">
                <a:solidFill>
                  <a:srgbClr val="0070C0"/>
                </a:solidFill>
              </a:rPr>
              <a:t>[col-b]</a:t>
            </a:r>
            <a:r>
              <a:rPr lang="en-US" sz="1600" u="none" dirty="0">
                <a:solidFill>
                  <a:schemeClr val="bg1"/>
                </a:solidFill>
              </a:rPr>
              <a:t> 50% </a:t>
            </a:r>
            <a:r>
              <a:rPr lang="en-US" sz="1600" u="none" dirty="0">
                <a:solidFill>
                  <a:srgbClr val="0070C0"/>
                </a:solidFill>
              </a:rPr>
              <a:t>[col-c] </a:t>
            </a:r>
            <a:r>
              <a:rPr lang="en-US" sz="1600" u="none" dirty="0">
                <a:solidFill>
                  <a:schemeClr val="bg1"/>
                </a:solidFill>
              </a:rPr>
              <a:t>100px </a:t>
            </a:r>
            <a:r>
              <a:rPr lang="en-US" sz="1600" u="none" dirty="0">
                <a:solidFill>
                  <a:srgbClr val="0070C0"/>
                </a:solidFill>
              </a:rPr>
              <a:t>[stop end last]</a:t>
            </a:r>
            <a:r>
              <a:rPr lang="en-US" sz="1600" u="none" dirty="0">
                <a:solidFill>
                  <a:schemeClr val="bg1"/>
                </a:solidFill>
              </a:rPr>
              <a:t>;</a:t>
            </a:r>
            <a:endParaRPr lang="ru-RU" sz="1600" u="non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  <a:latin typeface="+mn-lt"/>
              </a:rPr>
              <a:t>}</a:t>
            </a: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40242"/>
            <a:ext cx="7198718" cy="28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8AD3-05E7-59D9-67DF-FC4F4B142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AEFE21C0-C0D6-5A2B-DFDF-679A34E13B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Создание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</a:t>
            </a: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контейнера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D96D625-053A-8A06-1A16-07569F3C3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76" y="1268760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rgbClr val="FF0000"/>
                </a:solidFill>
                <a:latin typeface="+mn-lt"/>
              </a:rPr>
              <a:t>.container 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{  </a:t>
            </a:r>
            <a:r>
              <a:rPr lang="en-US" sz="1600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: grid; </a:t>
            </a:r>
          </a:p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1600" u="none" dirty="0">
                <a:solidFill>
                  <a:srgbClr val="00B0F0"/>
                </a:solidFill>
                <a:latin typeface="+mn-lt"/>
              </a:rPr>
              <a:t>   grid-template-columns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u="none" dirty="0">
                <a:solidFill>
                  <a:srgbClr val="0070C0"/>
                </a:solidFill>
                <a:latin typeface="+mn-lt"/>
              </a:rPr>
              <a:t>[start]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 250px </a:t>
            </a:r>
            <a:r>
              <a:rPr lang="en-US" sz="1600" u="none" dirty="0">
                <a:solidFill>
                  <a:srgbClr val="0070C0"/>
                </a:solidFill>
                <a:latin typeface="+mn-lt"/>
              </a:rPr>
              <a:t>[line2]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 400px </a:t>
            </a:r>
            <a:r>
              <a:rPr lang="en-US" sz="1600" u="none" dirty="0">
                <a:solidFill>
                  <a:srgbClr val="0070C0"/>
                </a:solidFill>
                <a:latin typeface="+mn-lt"/>
              </a:rPr>
              <a:t>[line3]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 600px </a:t>
            </a:r>
            <a:r>
              <a:rPr lang="en-US" sz="1600" u="none" dirty="0">
                <a:solidFill>
                  <a:srgbClr val="0070C0"/>
                </a:solidFill>
                <a:latin typeface="+mn-lt"/>
              </a:rPr>
              <a:t>[end]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sz="1600" u="none" dirty="0">
                <a:solidFill>
                  <a:schemeClr val="bg1"/>
                </a:solidFill>
                <a:latin typeface="+mn-lt"/>
              </a:rPr>
              <a:t>	   </a:t>
            </a:r>
            <a:r>
              <a:rPr lang="en-US" sz="1600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u="none" dirty="0">
                <a:solidFill>
                  <a:srgbClr val="C00000"/>
                </a:solidFill>
                <a:latin typeface="+mn-lt"/>
              </a:rPr>
              <a:t>[row1-start]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 15rem </a:t>
            </a:r>
            <a:r>
              <a:rPr lang="en-US" sz="1600" u="none" dirty="0">
                <a:solidFill>
                  <a:srgbClr val="C00000"/>
                </a:solidFill>
                <a:latin typeface="+mn-lt"/>
              </a:rPr>
              <a:t>[row1-end]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 30vh </a:t>
            </a:r>
            <a:r>
              <a:rPr lang="en-US" sz="1600" u="none" dirty="0">
                <a:solidFill>
                  <a:srgbClr val="C00000"/>
                </a:solidFill>
                <a:latin typeface="+mn-lt"/>
              </a:rPr>
              <a:t>[last]</a:t>
            </a:r>
            <a:r>
              <a:rPr lang="en-US" sz="1600" u="none" dirty="0">
                <a:solidFill>
                  <a:schemeClr val="bg1"/>
                </a:solidFill>
                <a:latin typeface="+mn-lt"/>
              </a:rPr>
              <a:t>;}</a:t>
            </a:r>
            <a:endParaRPr lang="ru-RU" sz="6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F59B1E-834A-138F-D264-7BF223F6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37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C3A775-C25B-63AE-3A2F-7B68EC287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1" y="2535808"/>
            <a:ext cx="661153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2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Адаптивные ряды и колонки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b="1" u="none" dirty="0">
                <a:solidFill>
                  <a:schemeClr val="bg1"/>
                </a:solidFill>
                <a:latin typeface="+mn-lt"/>
              </a:rPr>
              <a:t>Дольная единица измерения </a:t>
            </a: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Единица измерения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fr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позволяет указывать размер колонки (ряда) в виде доль­ной части от общего размера </a:t>
            </a:r>
            <a:r>
              <a:rPr lang="ru-RU" u="none" dirty="0" err="1">
                <a:solidFill>
                  <a:srgbClr val="0070C0"/>
                </a:solidFill>
                <a:latin typeface="+mn-lt"/>
              </a:rPr>
              <a:t>grid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-контейнера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s-E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s-ES" u="none" dirty="0">
                <a:solidFill>
                  <a:schemeClr val="bg1"/>
                </a:solidFill>
                <a:latin typeface="+mn-lt"/>
              </a:rPr>
              <a:t>fr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s-ES" u="none" dirty="0">
                <a:solidFill>
                  <a:schemeClr val="bg1"/>
                </a:solidFill>
                <a:latin typeface="+mn-lt"/>
              </a:rPr>
              <a:t>fr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s-ES" u="none" dirty="0">
                <a:solidFill>
                  <a:schemeClr val="bg1"/>
                </a:solidFill>
                <a:latin typeface="+mn-lt"/>
              </a:rPr>
              <a:t>fr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s-ES" u="none" dirty="0">
                <a:solidFill>
                  <a:schemeClr val="bg1"/>
                </a:solidFill>
                <a:latin typeface="+mn-lt"/>
              </a:rPr>
              <a:t>fr;</a:t>
            </a: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25% 25% 25% 25%;</a:t>
            </a: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Или вот так – 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fr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2fr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fr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842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9E5D-B0B4-5B7A-48E7-4E287AAF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6754778-18DC-30B5-AA1B-5393D2FE3E9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Fraction -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fr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A5B099F-01D9-0D02-791E-4E044AA74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39" y="1322499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С появлением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гридов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появилась и новая единица измерения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-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fr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fr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(от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fraction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— доля, часть) отвечает за свободное пространство внутри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грид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-контейнера.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Например, этот код создаст три колонки, каждая из которых будет занимать 1/3 ширины родителя: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FEC4E6-B681-D3CF-A737-4ABE2158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39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2C4DD-B1F9-EA38-2A96-2CE2007B0EE6}"/>
              </a:ext>
            </a:extLst>
          </p:cNvPr>
          <p:cNvSpPr txBox="1"/>
          <p:nvPr/>
        </p:nvSpPr>
        <p:spPr>
          <a:xfrm>
            <a:off x="575738" y="3717032"/>
            <a:ext cx="8430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none" dirty="0">
                <a:solidFill>
                  <a:srgbClr val="FF0000"/>
                </a:solidFill>
              </a:rPr>
              <a:t>.</a:t>
            </a:r>
            <a:r>
              <a:rPr lang="ru-RU" u="none" dirty="0" err="1">
                <a:solidFill>
                  <a:srgbClr val="FF0000"/>
                </a:solidFill>
              </a:rPr>
              <a:t>container</a:t>
            </a:r>
            <a:r>
              <a:rPr lang="ru-RU" u="none" dirty="0">
                <a:solidFill>
                  <a:srgbClr val="FF0000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{</a:t>
            </a:r>
            <a:r>
              <a:rPr lang="ru-RU" u="none" dirty="0" err="1">
                <a:solidFill>
                  <a:srgbClr val="00B0F0"/>
                </a:solidFill>
              </a:rPr>
              <a:t>display</a:t>
            </a:r>
            <a:r>
              <a:rPr lang="ru-RU" u="none" dirty="0">
                <a:solidFill>
                  <a:schemeClr val="bg1"/>
                </a:solidFill>
              </a:rPr>
              <a:t>: </a:t>
            </a:r>
            <a:r>
              <a:rPr lang="ru-RU" u="none" dirty="0" err="1">
                <a:solidFill>
                  <a:schemeClr val="bg1"/>
                </a:solidFill>
              </a:rPr>
              <a:t>grid</a:t>
            </a:r>
            <a:r>
              <a:rPr lang="ru-RU" u="none" dirty="0">
                <a:solidFill>
                  <a:schemeClr val="bg1"/>
                </a:solidFill>
              </a:rPr>
              <a:t>;</a:t>
            </a:r>
            <a:endParaRPr lang="en-US" u="none" dirty="0">
              <a:solidFill>
                <a:schemeClr val="bg1"/>
              </a:solidFill>
            </a:endParaRPr>
          </a:p>
          <a:p>
            <a:r>
              <a:rPr lang="ru-RU" u="none" dirty="0">
                <a:solidFill>
                  <a:schemeClr val="bg1"/>
                </a:solidFill>
              </a:rPr>
              <a:t>  </a:t>
            </a:r>
            <a:r>
              <a:rPr lang="en-US" u="none" dirty="0">
                <a:solidFill>
                  <a:schemeClr val="bg1"/>
                </a:solidFill>
              </a:rPr>
              <a:t>	      </a:t>
            </a:r>
            <a:r>
              <a:rPr lang="ru-RU" u="none" dirty="0" err="1">
                <a:solidFill>
                  <a:srgbClr val="00B0F0"/>
                </a:solidFill>
              </a:rPr>
              <a:t>grid-template-columns</a:t>
            </a:r>
            <a:r>
              <a:rPr lang="ru-RU" u="none" dirty="0">
                <a:solidFill>
                  <a:schemeClr val="bg1"/>
                </a:solidFill>
              </a:rPr>
              <a:t>: </a:t>
            </a:r>
            <a:r>
              <a:rPr lang="ru-RU" u="none" dirty="0" err="1">
                <a:solidFill>
                  <a:srgbClr val="0070C0"/>
                </a:solidFill>
              </a:rPr>
              <a:t>repeat</a:t>
            </a:r>
            <a:r>
              <a:rPr lang="ru-RU" u="none" dirty="0">
                <a:solidFill>
                  <a:srgbClr val="0070C0"/>
                </a:solidFill>
              </a:rPr>
              <a:t>(3, 1fr)</a:t>
            </a:r>
            <a:r>
              <a:rPr lang="ru-RU" u="none" dirty="0">
                <a:solidFill>
                  <a:schemeClr val="bg1"/>
                </a:solidFill>
              </a:rPr>
              <a:t>;}</a:t>
            </a:r>
            <a:endParaRPr lang="en-US" u="none" dirty="0">
              <a:solidFill>
                <a:schemeClr val="bg1"/>
              </a:solidFill>
            </a:endParaRPr>
          </a:p>
          <a:p>
            <a:endParaRPr lang="en-US" u="none" dirty="0">
              <a:solidFill>
                <a:schemeClr val="bg1"/>
              </a:solidFill>
            </a:endParaRPr>
          </a:p>
          <a:p>
            <a:r>
              <a:rPr lang="ru-RU" u="none" dirty="0">
                <a:solidFill>
                  <a:schemeClr val="bg1"/>
                </a:solidFill>
              </a:rPr>
              <a:t>Что аналогично записи</a:t>
            </a:r>
            <a:r>
              <a:rPr lang="en-US" u="none" dirty="0">
                <a:solidFill>
                  <a:schemeClr val="bg1"/>
                </a:solidFill>
              </a:rPr>
              <a:t>:</a:t>
            </a:r>
          </a:p>
          <a:p>
            <a:endParaRPr lang="en-US" u="none" dirty="0">
              <a:solidFill>
                <a:schemeClr val="bg1"/>
              </a:solidFill>
            </a:endParaRPr>
          </a:p>
          <a:p>
            <a:r>
              <a:rPr lang="en-US" u="none" dirty="0">
                <a:solidFill>
                  <a:srgbClr val="FF0000"/>
                </a:solidFill>
              </a:rPr>
              <a:t>.container 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  <a:r>
              <a:rPr lang="en-US" u="none" dirty="0">
                <a:solidFill>
                  <a:srgbClr val="00B0F0"/>
                </a:solidFill>
              </a:rPr>
              <a:t>display</a:t>
            </a:r>
            <a:r>
              <a:rPr lang="en-US" u="none" dirty="0">
                <a:solidFill>
                  <a:schemeClr val="bg1"/>
                </a:solidFill>
              </a:rPr>
              <a:t>: grid; </a:t>
            </a:r>
          </a:p>
          <a:p>
            <a:r>
              <a:rPr lang="en-US" u="none" dirty="0">
                <a:solidFill>
                  <a:srgbClr val="00B0F0"/>
                </a:solidFill>
              </a:rPr>
              <a:t>	      grid-template-columns</a:t>
            </a:r>
            <a:r>
              <a:rPr lang="en-US" u="none" dirty="0">
                <a:solidFill>
                  <a:schemeClr val="bg1"/>
                </a:solidFill>
              </a:rPr>
              <a:t>: </a:t>
            </a:r>
            <a:r>
              <a:rPr lang="en-US" u="none" dirty="0">
                <a:solidFill>
                  <a:srgbClr val="0070C0"/>
                </a:solidFill>
              </a:rPr>
              <a:t>1fr </a:t>
            </a:r>
            <a:r>
              <a:rPr lang="en-US" u="none" dirty="0" err="1">
                <a:solidFill>
                  <a:srgbClr val="0070C0"/>
                </a:solidFill>
              </a:rPr>
              <a:t>1fr</a:t>
            </a:r>
            <a:r>
              <a:rPr lang="en-US" u="none" dirty="0">
                <a:solidFill>
                  <a:srgbClr val="0070C0"/>
                </a:solidFill>
              </a:rPr>
              <a:t> 1fr</a:t>
            </a:r>
            <a:r>
              <a:rPr lang="en-US" u="none" dirty="0">
                <a:solidFill>
                  <a:schemeClr val="bg1"/>
                </a:solidFill>
              </a:rPr>
              <a:t>;}</a:t>
            </a:r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en-US" u="none" dirty="0">
                <a:solidFill>
                  <a:srgbClr val="00B050"/>
                </a:solidFill>
              </a:rPr>
              <a:t>/* 33% 33% 33% */</a:t>
            </a:r>
            <a:endParaRPr lang="ru-RU" u="non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2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C80C-3D5C-D020-CD0F-17CCA37A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D5E0E59-1AFB-90CD-11C3-A1B35107696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marL="365125" indent="-11113" algn="ctr"/>
            <a:r>
              <a:rPr lang="ru-RU" sz="360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Базовый пример</a:t>
            </a:r>
            <a:endParaRPr lang="ru-RU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78CCF-E6FE-2097-074F-D0B52A22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</a:t>
            </a:fld>
            <a:endParaRPr lang="ru-RU" alt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02" y="1412777"/>
            <a:ext cx="6323110" cy="47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7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Создание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</a:t>
            </a: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контейнера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41277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rgbClr val="FF0000"/>
                </a:solidFill>
                <a:latin typeface="+mn-lt"/>
              </a:rPr>
              <a:t>#warning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{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 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background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#FCC; padding: 0.5em;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 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sz="2000" u="none" dirty="0">
                <a:solidFill>
                  <a:srgbClr val="0070C0"/>
                </a:solidFill>
                <a:latin typeface="+mn-lt"/>
              </a:rPr>
              <a:t>1</a:t>
            </a:r>
            <a:r>
              <a:rPr lang="en-US" sz="2000" u="none" dirty="0" err="1">
                <a:solidFill>
                  <a:srgbClr val="0070C0"/>
                </a:solidFill>
                <a:latin typeface="+mn-lt"/>
              </a:rPr>
              <a:t>fr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 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repeat(</a:t>
            </a:r>
            <a:r>
              <a:rPr lang="ru-RU" sz="2000" u="none" dirty="0">
                <a:solidFill>
                  <a:srgbClr val="0070C0"/>
                </a:solidFill>
                <a:latin typeface="+mn-lt"/>
              </a:rPr>
              <a:t>6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, </a:t>
            </a:r>
            <a:r>
              <a:rPr lang="ru-RU" sz="2000" u="none" dirty="0">
                <a:solidFill>
                  <a:srgbClr val="0070C0"/>
                </a:solidFill>
                <a:latin typeface="+mn-lt"/>
              </a:rPr>
              <a:t>1</a:t>
            </a:r>
            <a:r>
              <a:rPr lang="en-US" sz="2000" u="none" dirty="0" err="1">
                <a:solidFill>
                  <a:srgbClr val="0070C0"/>
                </a:solidFill>
                <a:latin typeface="+mn-lt"/>
              </a:rPr>
              <a:t>fr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)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;}</a:t>
            </a: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8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90328"/>
            <a:ext cx="7812882" cy="13189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3" y="3861048"/>
            <a:ext cx="8610352" cy="6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1864-03FE-E367-BAAA-44CB01150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E2C26FE-F3C9-0400-2DD4-094E98046B9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auto-fill </a:t>
            </a:r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и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auto-fit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D5901B0-9867-3748-41E9-9443B157C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68760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В тех случаях, когда количество колонок или строк не известно для свойств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и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можно установить значения 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auto-fill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или 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auto-fit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в формате:</a:t>
            </a: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rgbClr val="FF0000"/>
                </a:solidFill>
                <a:latin typeface="+mn-lt"/>
              </a:rPr>
              <a:t>	</a:t>
            </a:r>
            <a:r>
              <a:rPr lang="ru-RU" sz="2000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sz="2000" u="none" dirty="0">
                <a:solidFill>
                  <a:srgbClr val="FF0000"/>
                </a:solidFill>
                <a:latin typeface="+mn-lt"/>
              </a:rPr>
              <a:t>container 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{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  <a:latin typeface="+mn-lt"/>
              </a:rPr>
              <a:t>		repeat(</a:t>
            </a:r>
            <a:r>
              <a:rPr lang="en-US" sz="2000" u="none" dirty="0">
                <a:solidFill>
                  <a:srgbClr val="0066FF"/>
                </a:solidFill>
                <a:latin typeface="+mn-lt"/>
              </a:rPr>
              <a:t>/* auto-fill </a:t>
            </a:r>
            <a:r>
              <a:rPr lang="ru-RU" sz="2000" u="none" dirty="0">
                <a:solidFill>
                  <a:srgbClr val="0066FF"/>
                </a:solidFill>
                <a:latin typeface="+mn-lt"/>
              </a:rPr>
              <a:t>или </a:t>
            </a:r>
            <a:r>
              <a:rPr lang="en-US" sz="2000" u="none" dirty="0">
                <a:solidFill>
                  <a:srgbClr val="0066FF"/>
                </a:solidFill>
                <a:latin typeface="+mn-lt"/>
              </a:rPr>
              <a:t>auto-fit */</a:t>
            </a:r>
            <a:r>
              <a:rPr lang="en-US" sz="2000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000" u="none" dirty="0">
                <a:solidFill>
                  <a:srgbClr val="0066FF"/>
                </a:solidFill>
                <a:latin typeface="+mn-lt"/>
              </a:rPr>
              <a:t>/* </a:t>
            </a:r>
            <a:r>
              <a:rPr lang="ru-RU" sz="2000" u="none" dirty="0">
                <a:solidFill>
                  <a:srgbClr val="0066FF"/>
                </a:solidFill>
                <a:latin typeface="+mn-lt"/>
              </a:rPr>
              <a:t>размер колонки */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);}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sz="2000" u="none" dirty="0" err="1">
                <a:solidFill>
                  <a:srgbClr val="0070C0"/>
                </a:solidFill>
                <a:latin typeface="+mn-lt"/>
              </a:rPr>
              <a:t>auto-fill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стремится заполнить колонками всё доступное пространство, а когда элементы заканчиваются, создаёт пустые колонки, равномерно распределяя доступную область между существующими и «виртуальными» колонками.</a:t>
            </a:r>
          </a:p>
          <a:p>
            <a:pPr>
              <a:lnSpc>
                <a:spcPct val="150000"/>
              </a:lnSpc>
            </a:pPr>
            <a:r>
              <a:rPr lang="en-US" sz="2000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sz="2000" u="none" dirty="0" err="1">
                <a:solidFill>
                  <a:srgbClr val="0070C0"/>
                </a:solidFill>
                <a:latin typeface="+mn-lt"/>
              </a:rPr>
              <a:t>auto-fit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действует похожим образом, но, схлопывает пустые колонки и отдаёт больше места под заполненные.</a:t>
            </a:r>
            <a:endParaRPr lang="ru-RU" sz="8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8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2154FE-18FF-CB37-58BE-CAAFEDCA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37750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C2025-0B42-9F92-E54D-D1D139D2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984070F-2DAA-2ECB-1FEB-08986F2EC5D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548680"/>
            <a:ext cx="8352927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grid-auto-columns, grid-auto-rows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7A5B12-D6C2-D754-730C-DF5326CC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68760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Если элементов внутри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 больше, чем может поместиться в заданные явно ряды и колонки, то для них создаются автоматические, неявные ряды и колонки. При помощи свойств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grid-auto-columns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grid-auto-rows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можно управлять размерами этих автоматических рядов и колонок.</a:t>
            </a:r>
          </a:p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ru-RU" sz="2000" u="none" dirty="0" err="1">
                <a:solidFill>
                  <a:srgbClr val="FF0000"/>
                </a:solidFill>
                <a:latin typeface="+mn-lt"/>
              </a:rPr>
              <a:t>container</a:t>
            </a:r>
            <a:r>
              <a:rPr lang="ru-RU" sz="2000" u="none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{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display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grid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: 50px 140px;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grid-auto-rows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: 40px;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sz="2000" u="none" dirty="0">
                <a:solidFill>
                  <a:srgbClr val="00B0F0"/>
                </a:solidFill>
                <a:latin typeface="+mn-lt"/>
              </a:rPr>
              <a:t>grid-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gap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: 20px;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}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8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DB3ADE-7C15-B9A3-B44B-14DA0987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42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D7FFA-8CA3-CCC4-9CC0-8D45C7B90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12" y="4100895"/>
            <a:ext cx="4427984" cy="19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9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8D997-2024-8ABB-5023-17FE332A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3B08D94-9AF2-4AE6-822C-4EB49D3506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548680"/>
            <a:ext cx="8352927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grid-auto-flow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ADA0ABE-9643-AB43-248B-7E4C10B76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68760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Если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-элементов больше, чем явно объявленных колонок или рядов, то они автоматически размещаются внутри родителя. А вот каким образом — в ряд или в колонку — можно указать при помощи свойства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grid-auto-flow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. По умолчанию значение у этого свойства </a:t>
            </a:r>
            <a:r>
              <a:rPr lang="ru-RU" sz="2000" u="none" dirty="0" err="1">
                <a:solidFill>
                  <a:srgbClr val="0070C0"/>
                </a:solidFill>
                <a:latin typeface="+mn-lt"/>
              </a:rPr>
              <a:t>row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, лишние элементы будут выстраиваться в ряды в рамках явно заданных колонок.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Возможные значения: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  </a:t>
            </a:r>
            <a:r>
              <a:rPr lang="ru-RU" b="1" u="none" dirty="0" err="1">
                <a:solidFill>
                  <a:srgbClr val="0070C0"/>
                </a:solidFill>
                <a:latin typeface="+mn-lt"/>
              </a:rPr>
              <a:t>row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(значение по умолчанию) — автоматически размещаемые элементы выстраиваются в ряды.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  </a:t>
            </a:r>
            <a:r>
              <a:rPr lang="ru-RU" b="1" u="none" dirty="0" err="1">
                <a:solidFill>
                  <a:srgbClr val="0070C0"/>
                </a:solidFill>
                <a:latin typeface="+mn-lt"/>
              </a:rPr>
              <a:t>column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— автоматически размещаемые элементы выстраиваются в колонки.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  </a:t>
            </a:r>
            <a:r>
              <a:rPr lang="ru-RU" b="1" u="none" dirty="0" err="1">
                <a:solidFill>
                  <a:srgbClr val="0070C0"/>
                </a:solidFill>
                <a:latin typeface="+mn-lt"/>
              </a:rPr>
              <a:t>dense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— браузер старается заполнить дырки (пустые ячейки) в разметке, если размеры элементов позволяют. Можно сочетать с остальными значениями.</a:t>
            </a:r>
            <a:endParaRPr lang="ru-RU" sz="7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0FE64F-1B2E-D1E6-17BC-91BF8CF4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30762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Поток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элементов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явная привязка элементов к линиям сетки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автоматически в порядке объявления в документе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Свойство </a:t>
            </a:r>
            <a:r>
              <a:rPr lang="en-US" b="1" u="none" dirty="0">
                <a:solidFill>
                  <a:srgbClr val="00B0F0"/>
                </a:solidFill>
                <a:latin typeface="+mn-lt"/>
              </a:rPr>
              <a:t>grid-auto-flow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Row –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в строку (по умолчанию)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Column –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в колонку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985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68DD8-5817-755C-3BC1-C121A7BA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69EC16D-C0C9-E42D-75DF-2916317778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548680"/>
            <a:ext cx="8352927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grid-auto-flow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AE7165A-9453-0A0E-CFD3-6688B4B8F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68760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endParaRPr lang="ru-RU" sz="7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0D211C-D3C8-DC94-3FA3-DE580D41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45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FAABA6-93E1-A058-5891-80A592FA6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71" y="1230863"/>
            <a:ext cx="5682012" cy="25259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B297D7-364E-7BAB-1306-57A62E2B2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71" y="3539297"/>
            <a:ext cx="5682012" cy="2530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A9D6E-8662-1BA5-7DD6-93376EA33F65}"/>
              </a:ext>
            </a:extLst>
          </p:cNvPr>
          <p:cNvSpPr txBox="1"/>
          <p:nvPr/>
        </p:nvSpPr>
        <p:spPr>
          <a:xfrm>
            <a:off x="404817" y="1230863"/>
            <a:ext cx="28710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none" dirty="0">
                <a:solidFill>
                  <a:srgbClr val="FF0000"/>
                </a:solidFill>
              </a:rPr>
              <a:t>.</a:t>
            </a:r>
            <a:r>
              <a:rPr lang="ru-RU" u="none" dirty="0" err="1">
                <a:solidFill>
                  <a:srgbClr val="FF0000"/>
                </a:solidFill>
              </a:rPr>
              <a:t>container</a:t>
            </a:r>
            <a:r>
              <a:rPr lang="ru-RU" u="none" dirty="0">
                <a:solidFill>
                  <a:srgbClr val="FF0000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ru-RU" u="none" dirty="0">
                <a:solidFill>
                  <a:srgbClr val="00B050"/>
                </a:solidFill>
              </a:rPr>
              <a:t> /* Автоматическое</a:t>
            </a:r>
          </a:p>
          <a:p>
            <a:r>
              <a:rPr lang="ru-RU" u="none" dirty="0">
                <a:solidFill>
                  <a:srgbClr val="00B050"/>
                </a:solidFill>
              </a:rPr>
              <a:t>размещение в ряд */</a:t>
            </a:r>
          </a:p>
          <a:p>
            <a:r>
              <a:rPr lang="ru-RU" u="none" dirty="0">
                <a:solidFill>
                  <a:schemeClr val="bg1"/>
                </a:solidFill>
              </a:rPr>
              <a:t>  </a:t>
            </a:r>
            <a:r>
              <a:rPr lang="ru-RU" u="none" dirty="0" err="1">
                <a:solidFill>
                  <a:srgbClr val="00B0F0"/>
                </a:solidFill>
              </a:rPr>
              <a:t>grid-auto-flow</a:t>
            </a:r>
            <a:r>
              <a:rPr lang="ru-RU" u="none" dirty="0">
                <a:solidFill>
                  <a:schemeClr val="bg1"/>
                </a:solidFill>
              </a:rPr>
              <a:t>:</a:t>
            </a:r>
          </a:p>
          <a:p>
            <a:r>
              <a:rPr lang="ru-RU" u="none" dirty="0">
                <a:solidFill>
                  <a:schemeClr val="bg1"/>
                </a:solidFill>
              </a:rPr>
              <a:t>  </a:t>
            </a:r>
            <a:r>
              <a:rPr lang="ru-RU" u="none" dirty="0" err="1">
                <a:solidFill>
                  <a:schemeClr val="bg1"/>
                </a:solidFill>
              </a:rPr>
              <a:t>row</a:t>
            </a:r>
            <a:r>
              <a:rPr lang="ru-RU" u="none" dirty="0">
                <a:solidFill>
                  <a:schemeClr val="bg1"/>
                </a:solidFill>
              </a:rPr>
              <a:t>;</a:t>
            </a:r>
          </a:p>
          <a:p>
            <a:r>
              <a:rPr lang="ru-RU" u="none" dirty="0">
                <a:solidFill>
                  <a:schemeClr val="bg1"/>
                </a:solidFill>
              </a:rPr>
              <a:t>}</a:t>
            </a:r>
          </a:p>
          <a:p>
            <a:endParaRPr lang="ru-RU" u="none" dirty="0">
              <a:solidFill>
                <a:schemeClr val="bg1"/>
              </a:solidFill>
            </a:endParaRPr>
          </a:p>
          <a:p>
            <a:endParaRPr lang="ru-RU" u="none" dirty="0">
              <a:solidFill>
                <a:schemeClr val="bg1"/>
              </a:solidFill>
            </a:endParaRPr>
          </a:p>
          <a:p>
            <a:endParaRPr lang="ru-RU" u="none" dirty="0">
              <a:solidFill>
                <a:schemeClr val="bg1"/>
              </a:solidFill>
            </a:endParaRPr>
          </a:p>
          <a:p>
            <a:r>
              <a:rPr lang="ru-RU" u="none" dirty="0">
                <a:solidFill>
                  <a:srgbClr val="FF0000"/>
                </a:solidFill>
              </a:rPr>
              <a:t>.</a:t>
            </a:r>
            <a:r>
              <a:rPr lang="ru-RU" u="none" dirty="0" err="1">
                <a:solidFill>
                  <a:srgbClr val="FF0000"/>
                </a:solidFill>
              </a:rPr>
              <a:t>container</a:t>
            </a:r>
            <a:r>
              <a:rPr lang="ru-RU" u="none" dirty="0">
                <a:solidFill>
                  <a:srgbClr val="FF0000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ru-RU" u="none" dirty="0">
                <a:solidFill>
                  <a:srgbClr val="00B050"/>
                </a:solidFill>
              </a:rPr>
              <a:t> /* Автоматическое</a:t>
            </a:r>
          </a:p>
          <a:p>
            <a:r>
              <a:rPr lang="ru-RU" u="none" dirty="0">
                <a:solidFill>
                  <a:srgbClr val="00B050"/>
                </a:solidFill>
              </a:rPr>
              <a:t>размещение в ряд</a:t>
            </a:r>
            <a:r>
              <a:rPr lang="en-US" u="none" dirty="0">
                <a:solidFill>
                  <a:srgbClr val="00B050"/>
                </a:solidFill>
              </a:rPr>
              <a:t>,</a:t>
            </a:r>
          </a:p>
          <a:p>
            <a:r>
              <a:rPr lang="ru-RU" u="none" dirty="0">
                <a:solidFill>
                  <a:srgbClr val="00B050"/>
                </a:solidFill>
              </a:rPr>
              <a:t>попытка закрыть</a:t>
            </a:r>
          </a:p>
          <a:p>
            <a:r>
              <a:rPr lang="ru-RU" u="none" dirty="0">
                <a:solidFill>
                  <a:srgbClr val="00B050"/>
                </a:solidFill>
              </a:rPr>
              <a:t>пропуск */</a:t>
            </a:r>
          </a:p>
          <a:p>
            <a:r>
              <a:rPr lang="ru-RU" u="none" dirty="0">
                <a:solidFill>
                  <a:schemeClr val="bg1"/>
                </a:solidFill>
              </a:rPr>
              <a:t>  </a:t>
            </a:r>
            <a:r>
              <a:rPr lang="ru-RU" u="none" dirty="0" err="1">
                <a:solidFill>
                  <a:srgbClr val="00B0F0"/>
                </a:solidFill>
              </a:rPr>
              <a:t>grid-auto-flow</a:t>
            </a:r>
            <a:r>
              <a:rPr lang="ru-RU" u="none" dirty="0">
                <a:solidFill>
                  <a:schemeClr val="bg1"/>
                </a:solidFill>
              </a:rPr>
              <a:t>:</a:t>
            </a:r>
          </a:p>
          <a:p>
            <a:r>
              <a:rPr lang="ru-RU" u="none" dirty="0">
                <a:solidFill>
                  <a:schemeClr val="bg1"/>
                </a:solidFill>
              </a:rPr>
              <a:t>  </a:t>
            </a:r>
            <a:r>
              <a:rPr lang="ru-RU" u="none" dirty="0" err="1">
                <a:solidFill>
                  <a:schemeClr val="bg1"/>
                </a:solidFill>
              </a:rPr>
              <a:t>row</a:t>
            </a:r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ru-RU" u="none" dirty="0" err="1">
                <a:solidFill>
                  <a:schemeClr val="bg1"/>
                </a:solidFill>
              </a:rPr>
              <a:t>dense</a:t>
            </a:r>
            <a:r>
              <a:rPr lang="ru-RU" u="none" dirty="0">
                <a:solidFill>
                  <a:schemeClr val="bg1"/>
                </a:solidFill>
              </a:rPr>
              <a:t>;</a:t>
            </a:r>
          </a:p>
          <a:p>
            <a:r>
              <a:rPr lang="ru-RU" u="none" dirty="0">
                <a:solidFill>
                  <a:schemeClr val="bg1"/>
                </a:solidFill>
              </a:rPr>
              <a:t>}</a:t>
            </a:r>
          </a:p>
          <a:p>
            <a:endParaRPr lang="ru-RU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47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grid-template-areas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48478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46</a:t>
            </a:fld>
            <a:endParaRPr lang="ru-RU" altLang="ru-RU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A00F40F-063E-5C1F-5407-D4A9E16F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68760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Позволяет задать шаблон сетки расположения элементов внутри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-контейнера. Имена 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областей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задаются при помощи свойства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grid-area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. Текущее свойство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grid-template-areas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просто указывает, где должны располагаться эти 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-области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Возможные значения: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rgbClr val="0070C0"/>
                </a:solidFill>
                <a:latin typeface="+mn-lt"/>
              </a:rPr>
              <a:t>    </a:t>
            </a:r>
            <a:r>
              <a:rPr lang="en-US" sz="2000" b="1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none</a:t>
            </a:r>
            <a:r>
              <a:rPr lang="ru-RU" sz="2000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(значение по умолчанию) — области сетки не задано имя.</a:t>
            </a:r>
          </a:p>
          <a:p>
            <a:pPr>
              <a:lnSpc>
                <a:spcPct val="150000"/>
              </a:lnSpc>
            </a:pPr>
            <a:r>
              <a:rPr lang="ru-RU" sz="2000" b="1" u="none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sz="2000" b="1" u="none" dirty="0">
                <a:solidFill>
                  <a:schemeClr val="bg1"/>
                </a:solidFill>
                <a:latin typeface="+mn-lt"/>
              </a:rPr>
              <a:t>&gt; </a:t>
            </a:r>
            <a:r>
              <a:rPr lang="ru-RU" sz="2000" b="1" u="none" dirty="0">
                <a:solidFill>
                  <a:srgbClr val="0070C0"/>
                </a:solidFill>
                <a:latin typeface="+mn-lt"/>
              </a:rPr>
              <a:t>.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означает пустую ячейку.</a:t>
            </a:r>
          </a:p>
          <a:p>
            <a:pPr>
              <a:lnSpc>
                <a:spcPct val="150000"/>
              </a:lnSpc>
            </a:pPr>
            <a:r>
              <a:rPr lang="ru-RU" sz="2000" b="1" u="none" dirty="0">
                <a:solidFill>
                  <a:srgbClr val="0070C0"/>
                </a:solidFill>
                <a:latin typeface="+mn-lt"/>
              </a:rPr>
              <a:t>   </a:t>
            </a:r>
            <a:r>
              <a:rPr lang="en-US" sz="2000" b="1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b="1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en-US" sz="2000" b="1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000" b="1" u="none" dirty="0">
                <a:solidFill>
                  <a:srgbClr val="0070C0"/>
                </a:solidFill>
                <a:latin typeface="+mn-lt"/>
              </a:rPr>
              <a:t> название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— название области, может быть абсолютно любым словом или даже эмодзи</a:t>
            </a:r>
          </a:p>
        </p:txBody>
      </p:sp>
    </p:spTree>
    <p:extLst>
      <p:ext uri="{BB962C8B-B14F-4D97-AF65-F5344CB8AC3E}">
        <p14:creationId xmlns:p14="http://schemas.microsoft.com/office/powerpoint/2010/main" val="1724088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B3A3-AD3C-711D-8104-2F95345B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5F78A2F-9A82-D8BC-9B3F-D92DD648F0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grid-template-areas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A83D5E-4649-22C9-4D48-CE4C8A45A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48478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A56409-8D37-25C7-DDC2-E35FAC87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47</a:t>
            </a:fld>
            <a:endParaRPr lang="ru-RU" altLang="ru-RU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0A37299-0772-CDE3-2717-DC6E2C471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68760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Позволяет задать шаблон сетки расположения элементов внутри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-контейнера. Имена 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областей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задаются при помощи свойства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grid-area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. Текущее свойство </a:t>
            </a:r>
            <a:r>
              <a:rPr lang="ru-RU" sz="2000" u="none" dirty="0" err="1">
                <a:solidFill>
                  <a:srgbClr val="00B0F0"/>
                </a:solidFill>
                <a:latin typeface="+mn-lt"/>
              </a:rPr>
              <a:t>grid-template-areas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просто указывает, где должны располагаться эти 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-области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chemeClr val="bg1"/>
                </a:solidFill>
                <a:latin typeface="+mn-lt"/>
              </a:rPr>
              <a:t>Возможные значения:</a:t>
            </a:r>
          </a:p>
          <a:p>
            <a:pPr>
              <a:lnSpc>
                <a:spcPct val="150000"/>
              </a:lnSpc>
            </a:pPr>
            <a:r>
              <a:rPr lang="ru-RU" sz="2000" u="none" dirty="0">
                <a:solidFill>
                  <a:srgbClr val="0070C0"/>
                </a:solidFill>
                <a:latin typeface="+mn-lt"/>
              </a:rPr>
              <a:t>    </a:t>
            </a:r>
            <a:r>
              <a:rPr lang="en-US" sz="2000" b="1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en-US" sz="2000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none</a:t>
            </a:r>
            <a:r>
              <a:rPr lang="ru-RU" sz="2000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(значение по умолчанию) — области сетки не задано имя.</a:t>
            </a:r>
          </a:p>
          <a:p>
            <a:pPr>
              <a:lnSpc>
                <a:spcPct val="150000"/>
              </a:lnSpc>
            </a:pPr>
            <a:r>
              <a:rPr lang="ru-RU" sz="2000" b="1" u="none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sz="2000" b="1" u="none" dirty="0">
                <a:solidFill>
                  <a:schemeClr val="bg1"/>
                </a:solidFill>
                <a:latin typeface="+mn-lt"/>
              </a:rPr>
              <a:t>&gt; </a:t>
            </a:r>
            <a:r>
              <a:rPr lang="ru-RU" sz="2000" b="1" u="none" dirty="0">
                <a:solidFill>
                  <a:srgbClr val="0070C0"/>
                </a:solidFill>
                <a:latin typeface="+mn-lt"/>
              </a:rPr>
              <a:t>.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означает пустую ячейку.</a:t>
            </a:r>
          </a:p>
          <a:p>
            <a:pPr>
              <a:lnSpc>
                <a:spcPct val="150000"/>
              </a:lnSpc>
            </a:pPr>
            <a:r>
              <a:rPr lang="ru-RU" sz="2000" b="1" u="none" dirty="0">
                <a:solidFill>
                  <a:srgbClr val="0070C0"/>
                </a:solidFill>
                <a:latin typeface="+mn-lt"/>
              </a:rPr>
              <a:t>   </a:t>
            </a:r>
            <a:r>
              <a:rPr lang="en-US" sz="2000" b="1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b="1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en-US" sz="2000" b="1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000" b="1" u="none" dirty="0">
                <a:solidFill>
                  <a:srgbClr val="0070C0"/>
                </a:solidFill>
                <a:latin typeface="+mn-lt"/>
              </a:rPr>
              <a:t> название 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— название области, может быть абсолютно любым словом или даже эмодзи</a:t>
            </a:r>
          </a:p>
        </p:txBody>
      </p:sp>
    </p:spTree>
    <p:extLst>
      <p:ext uri="{BB962C8B-B14F-4D97-AF65-F5344CB8AC3E}">
        <p14:creationId xmlns:p14="http://schemas.microsoft.com/office/powerpoint/2010/main" val="1176409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80C6-7104-506A-C47E-6418992A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40C80F8-0755-2C41-730C-B6B877868A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grid-template-areas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4AC2675-3282-F802-125B-72992218F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48478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endParaRPr lang="ru-RU" sz="200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C229D6-F00B-413B-CBF5-A07AF07B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48</a:t>
            </a:fld>
            <a:endParaRPr lang="ru-RU" alt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AC17D5-3AA3-1B43-5B17-2E53FAD96F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3616756"/>
            <a:ext cx="7497833" cy="2977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30F68-063E-902A-4A1C-717916724857}"/>
              </a:ext>
            </a:extLst>
          </p:cNvPr>
          <p:cNvSpPr txBox="1"/>
          <p:nvPr/>
        </p:nvSpPr>
        <p:spPr>
          <a:xfrm>
            <a:off x="539552" y="1126021"/>
            <a:ext cx="950505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u="none" dirty="0">
                <a:solidFill>
                  <a:srgbClr val="FF0000"/>
                </a:solidFill>
              </a:rPr>
              <a:t>.</a:t>
            </a:r>
            <a:r>
              <a:rPr lang="ru-RU" sz="1600" u="none" dirty="0" err="1">
                <a:solidFill>
                  <a:srgbClr val="FF0000"/>
                </a:solidFill>
              </a:rPr>
              <a:t>container</a:t>
            </a:r>
            <a:r>
              <a:rPr lang="ru-RU" sz="1600" u="none" dirty="0">
                <a:solidFill>
                  <a:srgbClr val="FF0000"/>
                </a:solidFill>
              </a:rPr>
              <a:t> </a:t>
            </a:r>
            <a:r>
              <a:rPr lang="ru-RU" sz="1600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</a:t>
            </a:r>
            <a:r>
              <a:rPr lang="ru-RU" sz="1600" u="none" dirty="0" err="1">
                <a:solidFill>
                  <a:srgbClr val="00B0F0"/>
                </a:solidFill>
              </a:rPr>
              <a:t>display</a:t>
            </a:r>
            <a:r>
              <a:rPr lang="ru-RU" sz="1600" u="none" dirty="0">
                <a:solidFill>
                  <a:schemeClr val="bg1"/>
                </a:solidFill>
              </a:rPr>
              <a:t>: </a:t>
            </a:r>
            <a:r>
              <a:rPr lang="ru-RU" sz="1600" u="none" dirty="0" err="1">
                <a:solidFill>
                  <a:schemeClr val="bg1"/>
                </a:solidFill>
              </a:rPr>
              <a:t>grid</a:t>
            </a:r>
            <a:r>
              <a:rPr lang="ru-RU" sz="1600" u="none" dirty="0">
                <a:solidFill>
                  <a:schemeClr val="bg1"/>
                </a:solidFill>
              </a:rPr>
              <a:t>;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</a:t>
            </a:r>
            <a:r>
              <a:rPr lang="ru-RU" sz="1600" u="none" dirty="0" err="1">
                <a:solidFill>
                  <a:srgbClr val="00B0F0"/>
                </a:solidFill>
              </a:rPr>
              <a:t>grid-template-columns</a:t>
            </a:r>
            <a:r>
              <a:rPr lang="ru-RU" sz="1600" u="none" dirty="0">
                <a:solidFill>
                  <a:schemeClr val="bg1"/>
                </a:solidFill>
              </a:rPr>
              <a:t>: </a:t>
            </a:r>
            <a:r>
              <a:rPr lang="ru-RU" sz="1600" u="none" dirty="0" err="1">
                <a:solidFill>
                  <a:schemeClr val="bg1"/>
                </a:solidFill>
              </a:rPr>
              <a:t>repeat</a:t>
            </a:r>
            <a:r>
              <a:rPr lang="ru-RU" sz="1600" u="none" dirty="0">
                <a:solidFill>
                  <a:schemeClr val="bg1"/>
                </a:solidFill>
              </a:rPr>
              <a:t>(3, 500px);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</a:t>
            </a:r>
            <a:r>
              <a:rPr lang="ru-RU" sz="1600" u="none" dirty="0" err="1">
                <a:solidFill>
                  <a:srgbClr val="00B0F0"/>
                </a:solidFill>
              </a:rPr>
              <a:t>grid-template-rows</a:t>
            </a:r>
            <a:r>
              <a:rPr lang="ru-RU" sz="1600" u="none" dirty="0">
                <a:solidFill>
                  <a:schemeClr val="bg1"/>
                </a:solidFill>
              </a:rPr>
              <a:t>: </a:t>
            </a:r>
            <a:r>
              <a:rPr lang="ru-RU" sz="1600" u="none" dirty="0" err="1">
                <a:solidFill>
                  <a:schemeClr val="bg1"/>
                </a:solidFill>
              </a:rPr>
              <a:t>repeat</a:t>
            </a:r>
            <a:r>
              <a:rPr lang="ru-RU" sz="1600" u="none" dirty="0">
                <a:solidFill>
                  <a:schemeClr val="bg1"/>
                </a:solidFill>
              </a:rPr>
              <a:t>(4, 1fr);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</a:t>
            </a:r>
            <a:r>
              <a:rPr lang="ru-RU" sz="1600" u="none" dirty="0" err="1">
                <a:solidFill>
                  <a:srgbClr val="00B0F0"/>
                </a:solidFill>
              </a:rPr>
              <a:t>grid-template-areas</a:t>
            </a:r>
            <a:r>
              <a:rPr lang="ru-RU" sz="1600" u="none" dirty="0">
                <a:solidFill>
                  <a:schemeClr val="bg1"/>
                </a:solidFill>
              </a:rPr>
              <a:t>: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  "</a:t>
            </a:r>
            <a:r>
              <a:rPr lang="ru-RU" sz="1600" b="1" u="none" dirty="0" err="1">
                <a:solidFill>
                  <a:srgbClr val="0070C0"/>
                </a:solidFill>
              </a:rPr>
              <a:t>header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b="1" u="none" dirty="0" err="1">
                <a:solidFill>
                  <a:srgbClr val="0070C0"/>
                </a:solidFill>
              </a:rPr>
              <a:t>header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b="1" u="none" dirty="0" err="1">
                <a:solidFill>
                  <a:srgbClr val="0070C0"/>
                </a:solidFill>
              </a:rPr>
              <a:t>header</a:t>
            </a:r>
            <a:r>
              <a:rPr lang="ru-RU" sz="1600" u="none" dirty="0">
                <a:solidFill>
                  <a:schemeClr val="bg1"/>
                </a:solidFill>
              </a:rPr>
              <a:t>"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  "</a:t>
            </a:r>
            <a:r>
              <a:rPr lang="ru-RU" sz="1600" b="1" u="none" dirty="0" err="1">
                <a:solidFill>
                  <a:srgbClr val="0070C0"/>
                </a:solidFill>
              </a:rPr>
              <a:t>content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b="1" u="none" dirty="0" err="1">
                <a:solidFill>
                  <a:srgbClr val="0070C0"/>
                </a:solidFill>
              </a:rPr>
              <a:t>content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u="none" dirty="0">
                <a:solidFill>
                  <a:schemeClr val="bg1"/>
                </a:solidFill>
              </a:rPr>
              <a:t>👾"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  "</a:t>
            </a:r>
            <a:r>
              <a:rPr lang="ru-RU" sz="1600" b="1" u="none" dirty="0" err="1">
                <a:solidFill>
                  <a:srgbClr val="0070C0"/>
                </a:solidFill>
              </a:rPr>
              <a:t>content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b="1" u="none" dirty="0" err="1">
                <a:solidFill>
                  <a:srgbClr val="0070C0"/>
                </a:solidFill>
              </a:rPr>
              <a:t>content</a:t>
            </a:r>
            <a:r>
              <a:rPr lang="ru-RU" sz="1600" b="1" u="none" dirty="0">
                <a:solidFill>
                  <a:srgbClr val="0070C0"/>
                </a:solidFill>
              </a:rPr>
              <a:t> .</a:t>
            </a:r>
            <a:r>
              <a:rPr lang="ru-RU" sz="1600" u="none" dirty="0">
                <a:solidFill>
                  <a:schemeClr val="bg1"/>
                </a:solidFill>
              </a:rPr>
              <a:t>"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    "</a:t>
            </a:r>
            <a:r>
              <a:rPr lang="ru-RU" sz="1600" b="1" u="none" dirty="0" err="1">
                <a:solidFill>
                  <a:srgbClr val="0070C0"/>
                </a:solidFill>
              </a:rPr>
              <a:t>footer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b="1" u="none" dirty="0" err="1">
                <a:solidFill>
                  <a:srgbClr val="0070C0"/>
                </a:solidFill>
              </a:rPr>
              <a:t>footer</a:t>
            </a:r>
            <a:r>
              <a:rPr lang="ru-RU" sz="1600" b="1" u="none" dirty="0">
                <a:solidFill>
                  <a:srgbClr val="0070C0"/>
                </a:solidFill>
              </a:rPr>
              <a:t> </a:t>
            </a:r>
            <a:r>
              <a:rPr lang="ru-RU" sz="1600" b="1" u="none" dirty="0" err="1">
                <a:solidFill>
                  <a:srgbClr val="0070C0"/>
                </a:solidFill>
              </a:rPr>
              <a:t>footer</a:t>
            </a:r>
            <a:r>
              <a:rPr lang="ru-RU" sz="1600" u="none" dirty="0">
                <a:solidFill>
                  <a:schemeClr val="bg1"/>
                </a:solidFill>
              </a:rPr>
              <a:t>";</a:t>
            </a:r>
          </a:p>
          <a:p>
            <a:r>
              <a:rPr lang="ru-RU" sz="1600" u="none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8E80D-33DA-7AE7-469F-A000FCEB0578}"/>
              </a:ext>
            </a:extLst>
          </p:cNvPr>
          <p:cNvSpPr txBox="1"/>
          <p:nvPr/>
        </p:nvSpPr>
        <p:spPr>
          <a:xfrm>
            <a:off x="5302300" y="1124744"/>
            <a:ext cx="48863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u="none" dirty="0">
                <a:solidFill>
                  <a:srgbClr val="FF0000"/>
                </a:solidFill>
              </a:rPr>
              <a:t>.item1 </a:t>
            </a:r>
            <a:r>
              <a:rPr lang="ru-RU" sz="1200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  </a:t>
            </a:r>
            <a:r>
              <a:rPr lang="ru-RU" sz="1200" u="none" dirty="0" err="1">
                <a:solidFill>
                  <a:srgbClr val="00B0F0"/>
                </a:solidFill>
              </a:rPr>
              <a:t>grid-area</a:t>
            </a:r>
            <a:r>
              <a:rPr lang="ru-RU" sz="1200" u="none" dirty="0">
                <a:solidFill>
                  <a:schemeClr val="bg1"/>
                </a:solidFill>
              </a:rPr>
              <a:t>: </a:t>
            </a:r>
            <a:r>
              <a:rPr lang="ru-RU" sz="1200" b="1" u="none" dirty="0" err="1">
                <a:solidFill>
                  <a:srgbClr val="0070C0"/>
                </a:solidFill>
              </a:rPr>
              <a:t>header</a:t>
            </a:r>
            <a:r>
              <a:rPr lang="ru-RU" sz="1200" u="none" dirty="0">
                <a:solidFill>
                  <a:schemeClr val="bg1"/>
                </a:solidFill>
              </a:rPr>
              <a:t>;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}</a:t>
            </a:r>
          </a:p>
          <a:p>
            <a:endParaRPr lang="ru-RU" sz="1200" u="none" dirty="0">
              <a:solidFill>
                <a:schemeClr val="bg1"/>
              </a:solidFill>
            </a:endParaRPr>
          </a:p>
          <a:p>
            <a:r>
              <a:rPr lang="ru-RU" sz="1200" u="none" dirty="0">
                <a:solidFill>
                  <a:srgbClr val="FF0000"/>
                </a:solidFill>
              </a:rPr>
              <a:t>.item2 </a:t>
            </a:r>
            <a:r>
              <a:rPr lang="ru-RU" sz="1200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  </a:t>
            </a:r>
            <a:r>
              <a:rPr lang="ru-RU" sz="1200" u="none" dirty="0" err="1">
                <a:solidFill>
                  <a:srgbClr val="00B0F0"/>
                </a:solidFill>
              </a:rPr>
              <a:t>grid-area</a:t>
            </a:r>
            <a:r>
              <a:rPr lang="ru-RU" sz="1200" u="none" dirty="0">
                <a:solidFill>
                  <a:schemeClr val="bg1"/>
                </a:solidFill>
              </a:rPr>
              <a:t>: </a:t>
            </a:r>
            <a:r>
              <a:rPr lang="ru-RU" sz="1200" b="1" u="none" dirty="0" err="1">
                <a:solidFill>
                  <a:srgbClr val="0070C0"/>
                </a:solidFill>
              </a:rPr>
              <a:t>content</a:t>
            </a:r>
            <a:r>
              <a:rPr lang="ru-RU" sz="1200" u="none" dirty="0">
                <a:solidFill>
                  <a:schemeClr val="bg1"/>
                </a:solidFill>
              </a:rPr>
              <a:t>;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1F93-C3E0-4538-A04B-7934E00FFDCB}"/>
              </a:ext>
            </a:extLst>
          </p:cNvPr>
          <p:cNvSpPr txBox="1"/>
          <p:nvPr/>
        </p:nvSpPr>
        <p:spPr>
          <a:xfrm>
            <a:off x="7085857" y="1124743"/>
            <a:ext cx="36132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u="none" dirty="0">
                <a:solidFill>
                  <a:srgbClr val="FF0000"/>
                </a:solidFill>
              </a:rPr>
              <a:t>.item3 </a:t>
            </a:r>
            <a:r>
              <a:rPr lang="ru-RU" sz="1200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  </a:t>
            </a:r>
            <a:r>
              <a:rPr lang="ru-RU" sz="1200" u="none" dirty="0" err="1">
                <a:solidFill>
                  <a:srgbClr val="00B0F0"/>
                </a:solidFill>
              </a:rPr>
              <a:t>grid-area</a:t>
            </a:r>
            <a:r>
              <a:rPr lang="ru-RU" sz="1200" u="none" dirty="0">
                <a:solidFill>
                  <a:schemeClr val="bg1"/>
                </a:solidFill>
              </a:rPr>
              <a:t>: 👾;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}</a:t>
            </a:r>
          </a:p>
          <a:p>
            <a:endParaRPr lang="ru-RU" sz="1200" u="none" dirty="0">
              <a:solidFill>
                <a:schemeClr val="bg1"/>
              </a:solidFill>
            </a:endParaRPr>
          </a:p>
          <a:p>
            <a:r>
              <a:rPr lang="ru-RU" sz="1200" u="none" dirty="0">
                <a:solidFill>
                  <a:srgbClr val="FF0000"/>
                </a:solidFill>
              </a:rPr>
              <a:t>.item4 </a:t>
            </a:r>
            <a:r>
              <a:rPr lang="ru-RU" sz="1200" u="none" dirty="0">
                <a:solidFill>
                  <a:schemeClr val="bg1"/>
                </a:solidFill>
              </a:rPr>
              <a:t>{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  </a:t>
            </a:r>
            <a:r>
              <a:rPr lang="ru-RU" sz="1200" u="none" dirty="0" err="1">
                <a:solidFill>
                  <a:srgbClr val="00B0F0"/>
                </a:solidFill>
              </a:rPr>
              <a:t>grid-area</a:t>
            </a:r>
            <a:r>
              <a:rPr lang="ru-RU" sz="1200" u="none" dirty="0">
                <a:solidFill>
                  <a:schemeClr val="bg1"/>
                </a:solidFill>
              </a:rPr>
              <a:t>: </a:t>
            </a:r>
            <a:r>
              <a:rPr lang="ru-RU" sz="1200" b="1" u="none" dirty="0" err="1">
                <a:solidFill>
                  <a:srgbClr val="0070C0"/>
                </a:solidFill>
              </a:rPr>
              <a:t>footer</a:t>
            </a:r>
            <a:r>
              <a:rPr lang="ru-RU" sz="1200" u="none" dirty="0">
                <a:solidFill>
                  <a:schemeClr val="bg1"/>
                </a:solidFill>
              </a:rPr>
              <a:t>;</a:t>
            </a:r>
          </a:p>
          <a:p>
            <a:r>
              <a:rPr lang="ru-RU" sz="1200" u="none" dirty="0">
                <a:solidFill>
                  <a:schemeClr val="bg1"/>
                </a:solidFill>
              </a:rPr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43313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Области сетки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u="none" dirty="0">
                <a:solidFill>
                  <a:srgbClr val="FF0000"/>
                </a:solidFill>
                <a:latin typeface="+mn-lt"/>
              </a:rPr>
              <a:t>#grid 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pt-BR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rgbClr val="00B0F0"/>
                </a:solidFill>
                <a:latin typeface="+mn-lt"/>
              </a:rPr>
              <a:t>grid-template-areas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chemeClr val="bg1"/>
                </a:solidFill>
                <a:latin typeface="+mn-lt"/>
              </a:rPr>
              <a:t>"h h h h"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chemeClr val="bg1"/>
                </a:solidFill>
                <a:latin typeface="+mn-lt"/>
              </a:rPr>
              <a:t>"l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с с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r"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chemeClr val="bg1"/>
                </a:solidFill>
                <a:latin typeface="+mn-lt"/>
              </a:rPr>
              <a:t>“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l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 f f f";}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49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293096"/>
            <a:ext cx="7976353" cy="17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0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</a:t>
            </a: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539552" y="1412776"/>
            <a:ext cx="828092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u="none" dirty="0">
                <a:solidFill>
                  <a:srgbClr val="00B0F0"/>
                </a:solidFill>
              </a:rPr>
              <a:t>display</a:t>
            </a:r>
            <a:r>
              <a:rPr lang="en-US" u="none" dirty="0">
                <a:solidFill>
                  <a:schemeClr val="bg1"/>
                </a:solidFill>
              </a:rPr>
              <a:t>: flex; (</a:t>
            </a:r>
            <a:r>
              <a:rPr lang="ru-RU" u="none" dirty="0">
                <a:solidFill>
                  <a:schemeClr val="bg1"/>
                </a:solidFill>
              </a:rPr>
              <a:t>блочный</a:t>
            </a:r>
            <a:r>
              <a:rPr lang="en-US" u="none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u="none" dirty="0">
                <a:solidFill>
                  <a:srgbClr val="00B0F0"/>
                </a:solidFill>
              </a:rPr>
              <a:t>display</a:t>
            </a:r>
            <a:r>
              <a:rPr lang="en-US" u="none" dirty="0">
                <a:solidFill>
                  <a:schemeClr val="bg1"/>
                </a:solidFill>
              </a:rPr>
              <a:t>: inline-flex; (</a:t>
            </a:r>
            <a:r>
              <a:rPr lang="ru-RU" u="none" dirty="0">
                <a:solidFill>
                  <a:schemeClr val="bg1"/>
                </a:solidFill>
              </a:rPr>
              <a:t>строчный</a:t>
            </a:r>
            <a:r>
              <a:rPr lang="en-US" u="none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</a:rPr>
              <a:t>Допустим</a:t>
            </a:r>
            <a:r>
              <a:rPr lang="en-US" u="none" dirty="0">
                <a:solidFill>
                  <a:schemeClr val="bg1"/>
                </a:solidFill>
              </a:rPr>
              <a:t>,</a:t>
            </a:r>
            <a:r>
              <a:rPr lang="ru-RU" u="none" dirty="0">
                <a:solidFill>
                  <a:schemeClr val="bg1"/>
                </a:solidFill>
              </a:rPr>
              <a:t> у нас есть такой элемент</a:t>
            </a:r>
            <a:r>
              <a:rPr lang="en-US" u="none" dirty="0">
                <a:solidFill>
                  <a:schemeClr val="bg1"/>
                </a:solidFill>
              </a:rPr>
              <a:t> </a:t>
            </a:r>
            <a:r>
              <a:rPr lang="ru-RU" u="none" dirty="0">
                <a:solidFill>
                  <a:schemeClr val="bg1"/>
                </a:solidFill>
              </a:rPr>
              <a:t>в </a:t>
            </a:r>
            <a:r>
              <a:rPr lang="en-US" u="none" dirty="0">
                <a:solidFill>
                  <a:schemeClr val="bg1"/>
                </a:solidFill>
              </a:rPr>
              <a:t>HTML :</a:t>
            </a:r>
          </a:p>
          <a:p>
            <a:pPr>
              <a:lnSpc>
                <a:spcPct val="150000"/>
              </a:lnSpc>
            </a:pPr>
            <a:endParaRPr lang="en-US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077072"/>
            <a:ext cx="6763694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45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Области сетки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u="none" dirty="0">
                <a:solidFill>
                  <a:srgbClr val="FF0000"/>
                </a:solidFill>
                <a:latin typeface="+mn-lt"/>
              </a:rPr>
              <a:t>#grid 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pt-BR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rgbClr val="00B0F0"/>
                </a:solidFill>
                <a:latin typeface="+mn-lt"/>
              </a:rPr>
              <a:t>grid-template-areas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chemeClr val="bg1"/>
                </a:solidFill>
                <a:latin typeface="+mn-lt"/>
              </a:rPr>
              <a:t>"h h h h"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chemeClr val="bg1"/>
                </a:solidFill>
                <a:latin typeface="+mn-lt"/>
              </a:rPr>
              <a:t>"l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с с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r"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chemeClr val="bg1"/>
                </a:solidFill>
                <a:latin typeface="+mn-lt"/>
              </a:rPr>
              <a:t>“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l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 f f f";</a:t>
            </a:r>
          </a:p>
          <a:p>
            <a:pPr>
              <a:lnSpc>
                <a:spcPct val="150000"/>
              </a:lnSpc>
            </a:pPr>
            <a:r>
              <a:rPr lang="pt-BR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: 1fr 2fr 1fr; </a:t>
            </a:r>
            <a:r>
              <a:rPr lang="pt-BR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pt-BR" u="none" dirty="0">
                <a:solidFill>
                  <a:schemeClr val="bg1"/>
                </a:solidFill>
                <a:latin typeface="+mn-lt"/>
              </a:rPr>
              <a:t>: 100px 100px 100px; 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293096"/>
            <a:ext cx="7976353" cy="17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62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Привязка элементов к сетке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.one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grid-row-start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1;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grid-row-end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grid-column-start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1;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4;}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.two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grid-row-start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2;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grid-row-end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4;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grid-column-start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1;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2;)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293096"/>
            <a:ext cx="7976353" cy="17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7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0B8C-46EF-5F92-73F7-42A165FA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2DDBF3D-0FE5-F7E1-60F8-71CDC5F83C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grid-template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0A89B4-8C62-BA0E-C9E2-E7F402C2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Свойство-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шорткат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u="none" dirty="0">
                <a:solidFill>
                  <a:srgbClr val="00B0F0"/>
                </a:solidFill>
                <a:latin typeface="+mn-lt"/>
              </a:rPr>
              <a:t>grid-template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для свойств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.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Позволяет записать все значения в одну строку.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Можно прописать все колонки и ряды сразу, разделяя их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слэшем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.</a:t>
            </a:r>
            <a:endParaRPr lang="en-US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Сперва идут ряды, а затем колонки, не перепутайте!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container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u="none" dirty="0">
                <a:solidFill>
                  <a:srgbClr val="0070C0"/>
                </a:solidFill>
                <a:latin typeface="+mn-lt"/>
              </a:rPr>
              <a:t>repeat(4, 1fr)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/ </a:t>
            </a:r>
            <a:r>
              <a:rPr lang="en-US" u="none" dirty="0">
                <a:solidFill>
                  <a:srgbClr val="0070C0"/>
                </a:solidFill>
                <a:latin typeface="+mn-lt"/>
              </a:rPr>
              <a:t>repeat(3, 500px)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65B9FF-0E8A-8151-B8DD-6AD99796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68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6DD49-7CA1-2424-29D1-167A1482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AA4E7E0-27E7-1092-8626-336D3E192C1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row-gap, column-gap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61EDB78-963E-4ECF-5844-71A8D952B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306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Свойства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row-gap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и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column-gap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задают отступы между рядами или колонками.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container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1fr 350px 1fr;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repeat(3, 150px);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50"/>
                </a:solidFill>
                <a:latin typeface="+mn-lt"/>
              </a:rPr>
              <a:t>/* </a:t>
            </a:r>
            <a:r>
              <a:rPr lang="ru-RU" u="none" dirty="0">
                <a:solidFill>
                  <a:srgbClr val="00B050"/>
                </a:solidFill>
                <a:latin typeface="+mn-lt"/>
              </a:rPr>
              <a:t>Отступы между рядами */</a:t>
            </a:r>
            <a:r>
              <a:rPr lang="en-US" u="none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row-gap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50px;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50"/>
                </a:solidFill>
                <a:latin typeface="+mn-lt"/>
              </a:rPr>
              <a:t>  /* </a:t>
            </a:r>
            <a:r>
              <a:rPr lang="ru-RU" u="none" dirty="0">
                <a:solidFill>
                  <a:srgbClr val="00B050"/>
                </a:solidFill>
                <a:latin typeface="+mn-lt"/>
              </a:rPr>
              <a:t>Отступы между колонками */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column-gap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20px; }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C1382C-68FF-EE2D-6617-5AB637ED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53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4DBEE-643F-56B2-3267-43B038033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365104"/>
            <a:ext cx="5216016" cy="23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92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CCC4-EF41-426D-9BDE-7FE46E52E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CAB1CF9-EBBD-0FD0-111A-CD1DF451AE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gap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5F3C0B-6B36-B206-9E4C-BB04D57C1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306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chemeClr val="bg1"/>
                </a:solidFill>
                <a:latin typeface="+mn-lt"/>
              </a:rPr>
              <a:t>Шорткат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gap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для записи значений свойств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row-gap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и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column-gap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.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Значения разделяются пробелом: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container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1fr 350px 1fr;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repeat(3, 150px);</a:t>
            </a:r>
          </a:p>
          <a:p>
            <a:pPr>
              <a:lnSpc>
                <a:spcPct val="150000"/>
              </a:lnSpc>
            </a:pPr>
            <a:r>
              <a:rPr lang="en-US" b="1" u="none" dirty="0">
                <a:solidFill>
                  <a:srgbClr val="00B0F0"/>
                </a:solidFill>
                <a:latin typeface="+mn-lt"/>
              </a:rPr>
              <a:t>  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u="none" dirty="0">
                <a:solidFill>
                  <a:srgbClr val="0070C0"/>
                </a:solidFill>
                <a:latin typeface="+mn-lt"/>
              </a:rPr>
              <a:t>50px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>
                <a:solidFill>
                  <a:srgbClr val="0070C0"/>
                </a:solidFill>
                <a:latin typeface="+mn-lt"/>
              </a:rPr>
              <a:t>20px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6F6BD1-93D0-B53E-CBE1-F23C4080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54</a:t>
            </a:fld>
            <a:endParaRPr lang="ru-RU" alt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444637-0BAC-C6FF-06C1-F88FC1DE6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365104"/>
            <a:ext cx="5216016" cy="23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0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Интервалы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Интервалы между рядами и колонками</a:t>
            </a:r>
          </a:p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Свойства </a:t>
            </a:r>
            <a:r>
              <a:rPr lang="en-US" b="1" u="none" dirty="0">
                <a:solidFill>
                  <a:srgbClr val="00B0F0"/>
                </a:solidFill>
                <a:latin typeface="+mn-lt"/>
              </a:rPr>
              <a:t>grid-row-gap</a:t>
            </a:r>
            <a:r>
              <a:rPr lang="en-US" b="1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b="1" u="none" dirty="0">
                <a:solidFill>
                  <a:srgbClr val="00B0F0"/>
                </a:solidFill>
                <a:latin typeface="+mn-lt"/>
              </a:rPr>
              <a:t>grid-column-gap</a:t>
            </a:r>
            <a:r>
              <a:rPr lang="en-US" b="1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b="1" u="none" dirty="0">
                <a:solidFill>
                  <a:srgbClr val="00B0F0"/>
                </a:solidFill>
                <a:latin typeface="+mn-lt"/>
              </a:rPr>
              <a:t>grid-gap</a:t>
            </a:r>
            <a:endParaRPr lang="ru-RU" b="1" u="none" dirty="0">
              <a:solidFill>
                <a:srgbClr val="00B0F0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Синтаксис каждого свойства предполагает передачу ему только значений, выра­женных в единицах длины.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#grid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  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5em 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5em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    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15%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fr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fr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  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grid-column-gap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em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626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Интервалы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u="none" dirty="0">
                <a:solidFill>
                  <a:schemeClr val="bg1"/>
                </a:solidFill>
                <a:latin typeface="+mn-lt"/>
              </a:rPr>
              <a:t>Grid-</a:t>
            </a:r>
            <a:r>
              <a:rPr lang="ru-RU" b="1" u="none" dirty="0">
                <a:solidFill>
                  <a:schemeClr val="bg1"/>
                </a:solidFill>
                <a:latin typeface="+mn-lt"/>
              </a:rPr>
              <a:t>элементы и блочная модель</a:t>
            </a:r>
            <a:endParaRPr lang="en-US" b="1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элемент будет привязываться к ли­ниям сетки внешними краями отступов.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положительные отступы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позволяют втягивать содержимое элемента внутрь занимаемой им области сетки</a:t>
            </a:r>
            <a:endParaRPr lang="en-US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отрицательные отступы позволяют выталкивать содержимое элемента наружу занимаемой им области сетки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375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BCBA-BB1C-5A74-05FD-D4337318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A8E3E5C-C272-0431-2C5C-0B3EC455B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18902E-AC12-2244-41C7-2724EDCE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Свойство, с помощью которого можно выровнять элементы 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вдоль оси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строки. Данное свойство работает, только если общая ширина столбцов меньше ширины контейнера сетки. Другими словами, вам нужно свободное пространство вдоль оси строки контейнера, чтобы выровнять его столбцы слева или справа.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Возможные значения:</a:t>
            </a: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start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выравнивает сетку по левой стороне </a:t>
            </a:r>
            <a:r>
              <a:rPr lang="ru-RU" sz="14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14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end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выравнивает сетку по правой стороне </a:t>
            </a:r>
            <a:r>
              <a:rPr lang="ru-RU" sz="14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14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center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выравнивает сетку по центру </a:t>
            </a:r>
            <a:r>
              <a:rPr lang="ru-RU" sz="14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14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stretch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масштабирует элементы, чтобы сетка могла заполнить всю ширину </a:t>
            </a:r>
            <a:r>
              <a:rPr lang="ru-RU" sz="14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14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space-around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одинаковое пространство между элементами и </a:t>
            </a:r>
            <a:r>
              <a:rPr lang="ru-RU" sz="1400" u="none" dirty="0" err="1">
                <a:solidFill>
                  <a:schemeClr val="bg1"/>
                </a:solidFill>
                <a:latin typeface="+mn-lt"/>
              </a:rPr>
              <a:t>полуразмерные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отступы по краям.</a:t>
            </a:r>
            <a:endParaRPr lang="en-US" sz="1400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space-evenly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одинаковое пространство между элементами и полноразмерные отступы по краям.</a:t>
            </a:r>
          </a:p>
          <a:p>
            <a:pPr>
              <a:lnSpc>
                <a:spcPct val="150000"/>
              </a:lnSpc>
            </a:pPr>
            <a:r>
              <a:rPr lang="ru-RU" sz="1400" b="1" u="none" dirty="0" err="1">
                <a:solidFill>
                  <a:srgbClr val="0070C0"/>
                </a:solidFill>
                <a:latin typeface="+mn-lt"/>
              </a:rPr>
              <a:t>space-between</a:t>
            </a:r>
            <a:r>
              <a:rPr lang="ru-RU" sz="1400" u="none" dirty="0">
                <a:solidFill>
                  <a:schemeClr val="bg1"/>
                </a:solidFill>
                <a:latin typeface="+mn-lt"/>
              </a:rPr>
              <a:t> — одинаковое пространство между элементами без отступов по краям.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7DA5E1-39C2-D2FD-4DD2-1613A03F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57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294101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E6D6-2945-DEF2-6868-4761828A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CD27336-3E9A-818E-2436-EBF4E59A75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22EB50-750E-B312-82F2-AFDE49C5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58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A4B53-5637-DB36-D9A7-BD02E43D7C43}"/>
              </a:ext>
            </a:extLst>
          </p:cNvPr>
          <p:cNvSpPr txBox="1"/>
          <p:nvPr/>
        </p:nvSpPr>
        <p:spPr>
          <a:xfrm>
            <a:off x="749846" y="1145106"/>
            <a:ext cx="832232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start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выравнивает сетку по левой стороне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8504F3-A2AB-28DE-C9C4-63C57E3430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247824"/>
            <a:ext cx="7596336" cy="3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9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E4562-183A-6BD3-0CB8-D4C0CFC61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60960AC-381F-2599-5DD1-EF5F5B16B8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F39B19-13FF-24B9-528D-87F4E623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59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874DA-C39D-EB40-E951-E256DD80FF04}"/>
              </a:ext>
            </a:extLst>
          </p:cNvPr>
          <p:cNvSpPr txBox="1"/>
          <p:nvPr/>
        </p:nvSpPr>
        <p:spPr>
          <a:xfrm>
            <a:off x="749846" y="1145106"/>
            <a:ext cx="832232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end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выравнивает сетку по правой стороне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0B36E-6EC4-D11B-9A58-4BF184115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9" y="2216967"/>
            <a:ext cx="7596338" cy="33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0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9592" y="548680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</a:t>
            </a:r>
            <a:r>
              <a:rPr lang="ru-RU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653641" y="1544463"/>
            <a:ext cx="807140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u="none" dirty="0">
                <a:solidFill>
                  <a:srgbClr val="FF0000"/>
                </a:solidFill>
              </a:rPr>
              <a:t>div#one </a:t>
            </a:r>
            <a:r>
              <a:rPr lang="en-US" sz="2800" u="none" dirty="0">
                <a:solidFill>
                  <a:schemeClr val="bg1"/>
                </a:solidFill>
              </a:rPr>
              <a:t>{</a:t>
            </a:r>
            <a:r>
              <a:rPr lang="en-US" sz="2800" u="none" dirty="0">
                <a:solidFill>
                  <a:srgbClr val="00B0F0"/>
                </a:solidFill>
              </a:rPr>
              <a:t>display</a:t>
            </a:r>
            <a:r>
              <a:rPr lang="en-US" sz="2800" u="none" dirty="0">
                <a:solidFill>
                  <a:schemeClr val="bg1"/>
                </a:solidFill>
              </a:rPr>
              <a:t>: flex;}</a:t>
            </a:r>
            <a:r>
              <a:rPr lang="ru-RU" sz="2800" u="none" dirty="0">
                <a:solidFill>
                  <a:schemeClr val="bg1"/>
                </a:solidFill>
              </a:rPr>
              <a:t> </a:t>
            </a:r>
            <a:r>
              <a:rPr lang="en-US" sz="2800" u="none" dirty="0">
                <a:solidFill>
                  <a:schemeClr val="bg1"/>
                </a:solidFill>
              </a:rPr>
              <a:t>(</a:t>
            </a:r>
            <a:r>
              <a:rPr lang="ru-RU" sz="2800" u="none" dirty="0">
                <a:solidFill>
                  <a:schemeClr val="bg1"/>
                </a:solidFill>
              </a:rPr>
              <a:t>блочный</a:t>
            </a:r>
            <a:r>
              <a:rPr lang="en-US" sz="2800" u="none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800" u="none" dirty="0">
                <a:solidFill>
                  <a:srgbClr val="FF0000"/>
                </a:solidFill>
              </a:rPr>
              <a:t>div#one</a:t>
            </a:r>
            <a:r>
              <a:rPr lang="en-US" sz="2800" u="none" dirty="0">
                <a:solidFill>
                  <a:schemeClr val="bg1"/>
                </a:solidFill>
              </a:rPr>
              <a:t> {</a:t>
            </a:r>
            <a:r>
              <a:rPr lang="en-US" sz="2800" u="none" dirty="0">
                <a:solidFill>
                  <a:srgbClr val="00B0F0"/>
                </a:solidFill>
              </a:rPr>
              <a:t>display</a:t>
            </a:r>
            <a:r>
              <a:rPr lang="en-US" sz="2800" u="none" dirty="0">
                <a:solidFill>
                  <a:schemeClr val="bg1"/>
                </a:solidFill>
              </a:rPr>
              <a:t>: inline-flex;}</a:t>
            </a:r>
            <a:r>
              <a:rPr lang="ru-RU" sz="2800" u="none" dirty="0">
                <a:solidFill>
                  <a:schemeClr val="bg1"/>
                </a:solidFill>
              </a:rPr>
              <a:t> </a:t>
            </a:r>
            <a:r>
              <a:rPr lang="en-US" sz="2800" u="none" dirty="0">
                <a:solidFill>
                  <a:schemeClr val="bg1"/>
                </a:solidFill>
              </a:rPr>
              <a:t>(</a:t>
            </a:r>
            <a:r>
              <a:rPr lang="ru-RU" sz="2800" u="none" dirty="0">
                <a:solidFill>
                  <a:schemeClr val="bg1"/>
                </a:solidFill>
              </a:rPr>
              <a:t>строчный</a:t>
            </a:r>
            <a:r>
              <a:rPr lang="en-US" sz="2800" u="none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2800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1" y="2892896"/>
            <a:ext cx="7808969" cy="34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2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6483-45C3-B6F5-2561-1245389F5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F9C48AD7-DAA8-CC98-F09D-4C066697529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B3ADA7-A44F-9660-7205-1FDC3948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60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65C43-4AE8-96DC-309E-23EB643E917E}"/>
              </a:ext>
            </a:extLst>
          </p:cNvPr>
          <p:cNvSpPr txBox="1"/>
          <p:nvPr/>
        </p:nvSpPr>
        <p:spPr>
          <a:xfrm>
            <a:off x="749846" y="1145106"/>
            <a:ext cx="832232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center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выравнивает сетку по центру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20CCDB-1D56-A696-5834-5A21E23DF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6" y="2225524"/>
            <a:ext cx="7587348" cy="33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16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E587-7880-BB5C-FBC5-6AAB7020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A9AF7C0-2070-0A3F-20BA-F750EFA4A5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D8129-6F49-F7C6-6CC6-50CAF2BF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61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39938-CA8B-A463-017F-103040052A7B}"/>
              </a:ext>
            </a:extLst>
          </p:cNvPr>
          <p:cNvSpPr txBox="1"/>
          <p:nvPr/>
        </p:nvSpPr>
        <p:spPr>
          <a:xfrm>
            <a:off x="749846" y="1145106"/>
            <a:ext cx="832232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stretch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масштабирует элементы, чтобы сетка могла заполнить всю ширину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-контейнера.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BDF8E6-BD2A-2142-2A59-CDD8573AF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208155"/>
            <a:ext cx="7596336" cy="3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2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8579-88B9-9CBF-4BDD-3F4C70E42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8036BE4-4B0B-7EAA-D624-84F9D484AE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768868-EC99-0C26-AFC1-38528BFA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62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824C0-A405-5C34-4B3E-266FF90E7E32}"/>
              </a:ext>
            </a:extLst>
          </p:cNvPr>
          <p:cNvSpPr txBox="1"/>
          <p:nvPr/>
        </p:nvSpPr>
        <p:spPr>
          <a:xfrm>
            <a:off x="749846" y="1145106"/>
            <a:ext cx="832232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space-around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одинаковое пространство между элементами и </a:t>
            </a:r>
            <a:r>
              <a:rPr lang="ru-RU" sz="2000" u="none" dirty="0" err="1">
                <a:solidFill>
                  <a:schemeClr val="bg1"/>
                </a:solidFill>
                <a:latin typeface="+mn-lt"/>
              </a:rPr>
              <a:t>полуразмерные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отступы по краям.</a:t>
            </a:r>
            <a:endParaRPr lang="en-US" sz="2000" u="none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291332-AB16-6B1C-1597-1F24DAA93F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208155"/>
            <a:ext cx="7596336" cy="3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5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F428-B155-A724-AF14-4C816CA2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82CDD8D-A87B-BB79-0D97-D176E860D11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D664E6-D7DC-B44F-067C-CA24C6F4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63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682F8-5DC0-999F-4D5C-7D7836D6B9B5}"/>
              </a:ext>
            </a:extLst>
          </p:cNvPr>
          <p:cNvSpPr txBox="1"/>
          <p:nvPr/>
        </p:nvSpPr>
        <p:spPr>
          <a:xfrm>
            <a:off x="749846" y="1145106"/>
            <a:ext cx="832232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space-evenly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одинаковое пространство между элементами и полноразмерные отступы по краям.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9A5508-1629-7694-947A-FCA1CD249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234448"/>
            <a:ext cx="7596336" cy="3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27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E7C58-1D5A-DDC2-2B77-49FFA5579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CB53FA2-032D-2E0B-5843-019D2254F4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justify-content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859ED-A1B5-9D72-4FA9-E2D90DCE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64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2FFDB-8725-A00B-58FA-A96B223D4028}"/>
              </a:ext>
            </a:extLst>
          </p:cNvPr>
          <p:cNvSpPr txBox="1"/>
          <p:nvPr/>
        </p:nvSpPr>
        <p:spPr>
          <a:xfrm>
            <a:off x="749846" y="1145106"/>
            <a:ext cx="832232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u="none" dirty="0" err="1">
                <a:solidFill>
                  <a:srgbClr val="0070C0"/>
                </a:solidFill>
                <a:latin typeface="+mn-lt"/>
              </a:rPr>
              <a:t>space-between</a:t>
            </a:r>
            <a:r>
              <a:rPr lang="ru-RU" sz="2000" u="none" dirty="0">
                <a:solidFill>
                  <a:schemeClr val="bg1"/>
                </a:solidFill>
                <a:latin typeface="+mn-lt"/>
              </a:rPr>
              <a:t> — одинаковое пространство между элементами без отступов по краям.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FD3074-2CFE-A109-7094-72C5FE7A0D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6" y="2220730"/>
            <a:ext cx="7592888" cy="33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41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Выравнивание элементов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7378" y="148478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Выравнивание всех элементов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</a:t>
            </a:r>
            <a:r>
              <a:rPr lang="en-US" u="none" dirty="0">
                <a:solidFill>
                  <a:srgbClr val="FF0000"/>
                </a:solidFill>
              </a:rPr>
              <a:t>.</a:t>
            </a:r>
            <a:r>
              <a:rPr lang="en-US" u="none" dirty="0" err="1">
                <a:solidFill>
                  <a:srgbClr val="FF0000"/>
                </a:solidFill>
              </a:rPr>
              <a:t>gridMy</a:t>
            </a:r>
            <a:r>
              <a:rPr lang="en-US" u="none" dirty="0">
                <a:solidFill>
                  <a:srgbClr val="FF0000"/>
                </a:solidFill>
              </a:rPr>
              <a:t> 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           </a:t>
            </a:r>
            <a:r>
              <a:rPr lang="en-US" u="none" dirty="0">
                <a:solidFill>
                  <a:srgbClr val="00B0F0"/>
                </a:solidFill>
              </a:rPr>
              <a:t>display</a:t>
            </a:r>
            <a:r>
              <a:rPr lang="en-US" u="none" dirty="0">
                <a:solidFill>
                  <a:schemeClr val="bg1"/>
                </a:solidFill>
              </a:rPr>
              <a:t>: grid;</a:t>
            </a:r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en-US" u="none" dirty="0">
                <a:solidFill>
                  <a:srgbClr val="00B0F0"/>
                </a:solidFill>
              </a:rPr>
              <a:t>padding</a:t>
            </a:r>
            <a:r>
              <a:rPr lang="en-US" u="none" dirty="0">
                <a:solidFill>
                  <a:schemeClr val="bg1"/>
                </a:solidFill>
              </a:rPr>
              <a:t> : 0.5em; </a:t>
            </a:r>
            <a:r>
              <a:rPr lang="en-US" u="none" dirty="0">
                <a:solidFill>
                  <a:srgbClr val="00B0F0"/>
                </a:solidFill>
              </a:rPr>
              <a:t>margin</a:t>
            </a:r>
            <a:r>
              <a:rPr lang="en-US" u="none" dirty="0">
                <a:solidFill>
                  <a:schemeClr val="bg1"/>
                </a:solidFill>
              </a:rPr>
              <a:t>: 0.5em 1em; 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           </a:t>
            </a:r>
            <a:r>
              <a:rPr lang="en-US" u="none" dirty="0">
                <a:solidFill>
                  <a:srgbClr val="00B0F0"/>
                </a:solidFill>
              </a:rPr>
              <a:t>width</a:t>
            </a:r>
            <a:r>
              <a:rPr lang="en-US" u="none" dirty="0">
                <a:solidFill>
                  <a:schemeClr val="bg1"/>
                </a:solidFill>
              </a:rPr>
              <a:t>: auto;</a:t>
            </a:r>
            <a:r>
              <a:rPr lang="ru-RU" u="none" dirty="0">
                <a:solidFill>
                  <a:schemeClr val="bg1"/>
                </a:solidFill>
              </a:rPr>
              <a:t> </a:t>
            </a:r>
            <a:r>
              <a:rPr lang="en-US" u="none" dirty="0">
                <a:solidFill>
                  <a:srgbClr val="00B0F0"/>
                </a:solidFill>
              </a:rPr>
              <a:t>grid-gap</a:t>
            </a:r>
            <a:r>
              <a:rPr lang="en-US" u="none" dirty="0">
                <a:solidFill>
                  <a:schemeClr val="bg1"/>
                </a:solidFill>
              </a:rPr>
              <a:t>: 0.75em 0.5em; 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           </a:t>
            </a:r>
            <a:r>
              <a:rPr lang="en-US" u="none" dirty="0">
                <a:solidFill>
                  <a:srgbClr val="00B0F0"/>
                </a:solidFill>
              </a:rPr>
              <a:t>border</a:t>
            </a:r>
            <a:r>
              <a:rPr lang="en-US" u="none" dirty="0">
                <a:solidFill>
                  <a:schemeClr val="bg1"/>
                </a:solidFill>
              </a:rPr>
              <a:t>: 1px solid black;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           </a:t>
            </a:r>
            <a:r>
              <a:rPr lang="en-US" u="none" dirty="0">
                <a:solidFill>
                  <a:srgbClr val="00B0F0"/>
                </a:solidFill>
              </a:rPr>
              <a:t>grid-template-rows</a:t>
            </a:r>
            <a:r>
              <a:rPr lang="en-US" u="none" dirty="0">
                <a:solidFill>
                  <a:schemeClr val="bg1"/>
                </a:solidFill>
              </a:rPr>
              <a:t>: 4em;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           </a:t>
            </a:r>
            <a:r>
              <a:rPr lang="en-US" u="none" dirty="0">
                <a:solidFill>
                  <a:srgbClr val="00B0F0"/>
                </a:solidFill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</a:rPr>
              <a:t>: repeat(5, 6em);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</a:rPr>
              <a:t>            justify-content</a:t>
            </a:r>
            <a:r>
              <a:rPr lang="en-US" u="none" dirty="0">
                <a:solidFill>
                  <a:schemeClr val="bg1"/>
                </a:solidFill>
              </a:rPr>
              <a:t>: space-between;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       }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3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Выравнивание элементов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7378" y="148478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Выравнивание всех элементов вдоль оси строки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7" y="1964879"/>
            <a:ext cx="7769721" cy="29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86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CEE9F-12DA-EBA0-1B86-61590AE9B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AEC9760-6F37-102B-9ABA-434DFFB0DA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justify-items, align-items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5978E9-60F4-6613-9198-EB645792F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Свойства, с помощью которого можно выровнять элементы по 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горизонтальной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вертикальной оси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внутри </a:t>
            </a:r>
            <a:r>
              <a:rPr lang="ru-RU" dirty="0" err="1">
                <a:solidFill>
                  <a:srgbClr val="0070C0"/>
                </a:solidFill>
                <a:latin typeface="+mn-lt"/>
              </a:rPr>
              <a:t>грид</a:t>
            </a:r>
            <a:r>
              <a:rPr lang="ru-RU" dirty="0">
                <a:solidFill>
                  <a:srgbClr val="0070C0"/>
                </a:solidFill>
                <a:latin typeface="+mn-lt"/>
              </a:rPr>
              <a:t>-элементов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Возможные значения:</a:t>
            </a:r>
          </a:p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rgbClr val="0070C0"/>
                </a:solidFill>
                <a:latin typeface="+mn-lt"/>
              </a:rPr>
              <a:t>start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— выравнивает элемент по начальной (левой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/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верхней) линии.</a:t>
            </a:r>
          </a:p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rgbClr val="0070C0"/>
                </a:solidFill>
                <a:latin typeface="+mn-lt"/>
              </a:rPr>
              <a:t>end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— выравнивает элемент по конечной (правой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/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нижней) линии.</a:t>
            </a:r>
          </a:p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rgbClr val="0070C0"/>
                </a:solidFill>
                <a:latin typeface="+mn-lt"/>
              </a:rPr>
              <a:t>center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— выравнивает элемент по центру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-ячейки.</a:t>
            </a:r>
          </a:p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rgbClr val="0070C0"/>
                </a:solidFill>
                <a:latin typeface="+mn-lt"/>
              </a:rPr>
              <a:t>stretch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— растягивает элемент на всю ширину или высоту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-ячейки.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Можно также управлять выравниванием 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отдельных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грид</a:t>
            </a:r>
            <a:r>
              <a:rPr lang="ru-RU" u="none" dirty="0">
                <a:solidFill>
                  <a:srgbClr val="00B0F0"/>
                </a:solidFill>
                <a:latin typeface="+mn-lt"/>
              </a:rPr>
              <a:t>-элементов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при помощи свойства </a:t>
            </a:r>
            <a:r>
              <a:rPr lang="en-US" u="none" dirty="0">
                <a:solidFill>
                  <a:srgbClr val="0070C0"/>
                </a:solidFill>
                <a:latin typeface="+mn-lt"/>
              </a:rPr>
              <a:t>justify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-</a:t>
            </a:r>
            <a:r>
              <a:rPr lang="ru-RU" u="none" dirty="0" err="1">
                <a:solidFill>
                  <a:srgbClr val="0070C0"/>
                </a:solidFill>
                <a:latin typeface="+mn-lt"/>
              </a:rPr>
              <a:t>self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и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u="none" dirty="0" err="1">
                <a:solidFill>
                  <a:srgbClr val="0070C0"/>
                </a:solidFill>
                <a:latin typeface="+mn-lt"/>
              </a:rPr>
              <a:t>align-self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ED3B7E-2D1B-F129-BB00-5442D80E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67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6686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228F-CCE4-CA53-BE20-53DE9047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B94F9E9-B361-65AC-9040-C2BA51DAB73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justify-items, align-items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AD2672-93A3-3010-20FE-A39A640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68</a:t>
            </a:fld>
            <a:endParaRPr lang="ru-RU" alt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FB4804-B0AF-82BB-7BBA-F0EF81DD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6" t="14188" r="22066" b="11322"/>
          <a:stretch/>
        </p:blipFill>
        <p:spPr>
          <a:xfrm>
            <a:off x="1493932" y="1459345"/>
            <a:ext cx="6372525" cy="477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9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B6F83-0BF7-A594-F715-74E74FA7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CAFC192-2244-4561-46E1-2170316769E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place-items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229903-517A-6331-F08E-D0D6D774D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chemeClr val="bg1"/>
                </a:solidFill>
                <a:latin typeface="+mn-lt"/>
              </a:rPr>
              <a:t>Шорткат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place-items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для указания значений сразу и для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align-items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и для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justify-items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.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Указывать нужно именно в таком порядке.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container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place-items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stretch end;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C79057-0C49-ABA4-1826-927E94EF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69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8876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Flex-</a:t>
            </a: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контейнер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400" b="1" u="none" dirty="0">
                <a:solidFill>
                  <a:srgbClr val="0066FF"/>
                </a:solidFill>
              </a:rPr>
              <a:t>F</a:t>
            </a:r>
            <a:r>
              <a:rPr lang="ru-RU" sz="2400" b="1" u="none" dirty="0" err="1">
                <a:solidFill>
                  <a:srgbClr val="0066FF"/>
                </a:solidFill>
              </a:rPr>
              <a:t>lех</a:t>
            </a:r>
            <a:r>
              <a:rPr lang="ru-RU" sz="2400" b="1" u="none" dirty="0">
                <a:solidFill>
                  <a:srgbClr val="0066FF"/>
                </a:solidFill>
              </a:rPr>
              <a:t>-контейнеры </a:t>
            </a:r>
            <a:r>
              <a:rPr lang="ru-RU" sz="2400" u="none" dirty="0">
                <a:solidFill>
                  <a:schemeClr val="bg1"/>
                </a:solidFill>
              </a:rPr>
              <a:t>предназначены для решения специфических задач верстки документов с </a:t>
            </a:r>
            <a:r>
              <a:rPr lang="ru-RU" sz="2400" b="1" u="none" dirty="0">
                <a:solidFill>
                  <a:schemeClr val="bg1"/>
                </a:solidFill>
              </a:rPr>
              <a:t>однонаправ­ленным</a:t>
            </a:r>
            <a:r>
              <a:rPr lang="ru-RU" sz="2400" u="none" dirty="0">
                <a:solidFill>
                  <a:schemeClr val="bg1"/>
                </a:solidFill>
              </a:rPr>
              <a:t> содержимым</a:t>
            </a:r>
            <a:r>
              <a:rPr lang="en-US" sz="2400" u="none" dirty="0">
                <a:solidFill>
                  <a:schemeClr val="bg1"/>
                </a:solidFill>
              </a:rPr>
              <a:t>;</a:t>
            </a:r>
            <a:endParaRPr lang="ru-RU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sz="24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400" u="none" dirty="0">
                <a:solidFill>
                  <a:schemeClr val="bg1"/>
                </a:solidFill>
              </a:rPr>
              <a:t>Элементы, </a:t>
            </a:r>
            <a:r>
              <a:rPr lang="ru-RU" sz="2400" b="1" u="none" dirty="0">
                <a:solidFill>
                  <a:schemeClr val="bg1"/>
                </a:solidFill>
              </a:rPr>
              <a:t>вложенные во </a:t>
            </a:r>
            <a:r>
              <a:rPr lang="ru-RU" sz="2400" b="1" u="none" dirty="0" err="1">
                <a:solidFill>
                  <a:srgbClr val="0066FF"/>
                </a:solidFill>
              </a:rPr>
              <a:t>flех</a:t>
            </a:r>
            <a:r>
              <a:rPr lang="ru-RU" sz="2400" b="1" u="none" dirty="0">
                <a:solidFill>
                  <a:srgbClr val="0066FF"/>
                </a:solidFill>
              </a:rPr>
              <a:t>-контейнер</a:t>
            </a:r>
            <a:r>
              <a:rPr lang="ru-RU" sz="2400" b="1" u="none" dirty="0">
                <a:solidFill>
                  <a:schemeClr val="bg1"/>
                </a:solidFill>
              </a:rPr>
              <a:t> </a:t>
            </a:r>
            <a:r>
              <a:rPr lang="ru-RU" sz="2400" u="none" dirty="0">
                <a:solidFill>
                  <a:schemeClr val="bg1"/>
                </a:solidFill>
              </a:rPr>
              <a:t>и представляющие в объектной модели документа (</a:t>
            </a:r>
            <a:r>
              <a:rPr lang="en-US" sz="2400" u="none" dirty="0">
                <a:solidFill>
                  <a:schemeClr val="bg1"/>
                </a:solidFill>
              </a:rPr>
              <a:t>DOM)</a:t>
            </a:r>
            <a:r>
              <a:rPr lang="ru-RU" sz="2400" u="none" dirty="0">
                <a:solidFill>
                  <a:schemeClr val="bg1"/>
                </a:solidFill>
              </a:rPr>
              <a:t> узлы, текстовые узлы и генерируемое содержимое, называются </a:t>
            </a:r>
            <a:r>
              <a:rPr lang="ru-RU" sz="2400" b="1" u="none" dirty="0" err="1">
                <a:solidFill>
                  <a:srgbClr val="0066FF"/>
                </a:solidFill>
              </a:rPr>
              <a:t>flех</a:t>
            </a:r>
            <a:r>
              <a:rPr lang="ru-RU" sz="2400" b="1" u="none" dirty="0">
                <a:solidFill>
                  <a:srgbClr val="0066FF"/>
                </a:solidFill>
              </a:rPr>
              <a:t>-эле­ментами</a:t>
            </a:r>
            <a:r>
              <a:rPr lang="ru-RU" sz="2400" u="non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09972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Адаптивные ряды и колонки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Размер, обусловливаемый содержимым – 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#gallery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max-content 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max-content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max-content</a:t>
            </a:r>
            <a:endParaRPr lang="en-US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max-content;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max-content 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max-content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max- content;} </a:t>
            </a: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993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Выравнивание элементов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96976" y="1268760"/>
            <a:ext cx="8208912" cy="465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Выравнивание элементов</a:t>
            </a:r>
            <a:endParaRPr lang="en-US" b="1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</a:rPr>
              <a:t>&gt; justify</a:t>
            </a:r>
            <a:r>
              <a:rPr lang="en-US" u="none" dirty="0">
                <a:solidFill>
                  <a:schemeClr val="bg1"/>
                </a:solidFill>
              </a:rPr>
              <a:t> … - </a:t>
            </a:r>
            <a:r>
              <a:rPr lang="ru-RU" u="none" dirty="0">
                <a:solidFill>
                  <a:schemeClr val="bg1"/>
                </a:solidFill>
              </a:rPr>
              <a:t>в горизонтальном направлении</a:t>
            </a:r>
            <a:endParaRPr lang="en-US" u="non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</a:rPr>
              <a:t>&gt; align</a:t>
            </a:r>
            <a:r>
              <a:rPr lang="en-US" u="none" dirty="0">
                <a:solidFill>
                  <a:schemeClr val="bg1"/>
                </a:solidFill>
              </a:rPr>
              <a:t> … -  </a:t>
            </a:r>
            <a:r>
              <a:rPr lang="ru-RU" u="none" dirty="0">
                <a:solidFill>
                  <a:schemeClr val="bg1"/>
                </a:solidFill>
              </a:rPr>
              <a:t>в вертикальном направлении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ru-RU" u="none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00B0F0"/>
                </a:solidFill>
              </a:rPr>
              <a:t>justify-content</a:t>
            </a:r>
            <a:r>
              <a:rPr lang="en-US" u="none" dirty="0">
                <a:solidFill>
                  <a:schemeClr val="bg1"/>
                </a:solidFill>
              </a:rPr>
              <a:t> – </a:t>
            </a:r>
            <a:r>
              <a:rPr lang="ru-RU" u="none" dirty="0">
                <a:solidFill>
                  <a:schemeClr val="bg1"/>
                </a:solidFill>
              </a:rPr>
              <a:t>для всей сетки по горизонтали</a:t>
            </a:r>
            <a:endParaRPr lang="en-US" u="none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00B0F0"/>
                </a:solidFill>
              </a:rPr>
              <a:t>align-content</a:t>
            </a:r>
            <a:r>
              <a:rPr lang="en-US" u="none" dirty="0">
                <a:solidFill>
                  <a:schemeClr val="bg1"/>
                </a:solidFill>
              </a:rPr>
              <a:t> – </a:t>
            </a:r>
            <a:r>
              <a:rPr lang="ru-RU" u="none" dirty="0">
                <a:solidFill>
                  <a:schemeClr val="bg1"/>
                </a:solidFill>
              </a:rPr>
              <a:t>для всей сетки по вертикали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ru-RU" u="none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00B0F0"/>
                </a:solidFill>
              </a:rPr>
              <a:t>justify-items</a:t>
            </a:r>
            <a:r>
              <a:rPr lang="en-US" u="none" dirty="0">
                <a:solidFill>
                  <a:schemeClr val="bg1"/>
                </a:solidFill>
              </a:rPr>
              <a:t> – </a:t>
            </a:r>
            <a:r>
              <a:rPr lang="ru-RU" u="none" dirty="0">
                <a:solidFill>
                  <a:schemeClr val="bg1"/>
                </a:solidFill>
              </a:rPr>
              <a:t>для элементов по горизонтали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00B0F0"/>
                </a:solidFill>
              </a:rPr>
              <a:t>align-items</a:t>
            </a:r>
            <a:r>
              <a:rPr lang="en-US" u="none" dirty="0">
                <a:solidFill>
                  <a:schemeClr val="bg1"/>
                </a:solidFill>
              </a:rPr>
              <a:t> – </a:t>
            </a:r>
            <a:r>
              <a:rPr lang="ru-RU" u="none" dirty="0">
                <a:solidFill>
                  <a:schemeClr val="bg1"/>
                </a:solidFill>
              </a:rPr>
              <a:t>для элементов по вертикали</a:t>
            </a:r>
          </a:p>
          <a:p>
            <a:pPr>
              <a:lnSpc>
                <a:spcPct val="150000"/>
              </a:lnSpc>
            </a:pPr>
            <a:r>
              <a:rPr lang="en-US" b="1" u="none" dirty="0">
                <a:solidFill>
                  <a:srgbClr val="00B0F0"/>
                </a:solidFill>
              </a:rPr>
              <a:t>&gt; place-items</a:t>
            </a:r>
            <a:r>
              <a:rPr lang="en-US" u="none" dirty="0">
                <a:solidFill>
                  <a:schemeClr val="bg1"/>
                </a:solidFill>
              </a:rPr>
              <a:t>: </a:t>
            </a:r>
            <a:r>
              <a:rPr lang="en-US" u="none" dirty="0">
                <a:solidFill>
                  <a:srgbClr val="00B0F0"/>
                </a:solidFill>
              </a:rPr>
              <a:t>align-items justify-items </a:t>
            </a:r>
            <a:r>
              <a:rPr lang="en-US" u="none" dirty="0">
                <a:solidFill>
                  <a:schemeClr val="bg1"/>
                </a:solidFill>
              </a:rPr>
              <a:t>– </a:t>
            </a:r>
            <a:r>
              <a:rPr lang="ru-RU" u="none" dirty="0">
                <a:solidFill>
                  <a:schemeClr val="bg1"/>
                </a:solidFill>
              </a:rPr>
              <a:t>собирательное</a:t>
            </a:r>
            <a:r>
              <a:rPr lang="en-US" u="none" dirty="0">
                <a:solidFill>
                  <a:schemeClr val="bg1"/>
                </a:solidFill>
              </a:rPr>
              <a:t>/</a:t>
            </a:r>
            <a:r>
              <a:rPr lang="ru-RU" u="none" dirty="0" err="1">
                <a:solidFill>
                  <a:schemeClr val="bg1"/>
                </a:solidFill>
              </a:rPr>
              <a:t>шорткат</a:t>
            </a:r>
            <a:endParaRPr lang="ru-RU" u="none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2393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A80A-6447-C592-A8D8-1F1CD9306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33FE513-B80F-1C5B-1F30-419263A96C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Выравнивание элементов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EC14E6-29A3-C023-B526-C6C53E322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32" y="1291530"/>
            <a:ext cx="8208912" cy="465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Выравнивание</a:t>
            </a:r>
            <a:r>
              <a:rPr lang="en-US" b="1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u="none" dirty="0">
                <a:solidFill>
                  <a:schemeClr val="bg1"/>
                </a:solidFill>
                <a:latin typeface="+mn-lt"/>
              </a:rPr>
              <a:t>конкретного элементов</a:t>
            </a:r>
            <a:endParaRPr lang="en-US" b="1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00B0F0"/>
                </a:solidFill>
              </a:rPr>
              <a:t>justify-self</a:t>
            </a:r>
            <a:r>
              <a:rPr lang="en-US" u="none" dirty="0">
                <a:solidFill>
                  <a:schemeClr val="bg1"/>
                </a:solidFill>
              </a:rPr>
              <a:t> – </a:t>
            </a:r>
            <a:r>
              <a:rPr lang="ru-RU" u="none" dirty="0">
                <a:solidFill>
                  <a:schemeClr val="bg1"/>
                </a:solidFill>
              </a:rPr>
              <a:t>для конкретного элемента по горизонтали</a:t>
            </a:r>
            <a:endParaRPr lang="en-US" u="none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00B0F0"/>
                </a:solidFill>
              </a:rPr>
              <a:t>align-self</a:t>
            </a:r>
            <a:r>
              <a:rPr lang="en-US" u="none" dirty="0">
                <a:solidFill>
                  <a:schemeClr val="bg1"/>
                </a:solidFill>
              </a:rPr>
              <a:t> – </a:t>
            </a:r>
            <a:r>
              <a:rPr lang="ru-RU" u="none" dirty="0">
                <a:solidFill>
                  <a:schemeClr val="bg1"/>
                </a:solidFill>
              </a:rPr>
              <a:t>для конкретного элемента по вертикали</a:t>
            </a:r>
            <a:endParaRPr lang="en-US" u="none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u="none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DA0A3C4-69C2-5AEC-599C-A11A6AEF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72</a:t>
            </a:fld>
            <a:endParaRPr lang="ru-RU" alt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4A584A-7B37-C6EA-ECB8-F6EA3BA3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78" y="2924944"/>
            <a:ext cx="7685634" cy="23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Выравнивание элементов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7378" y="1484784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Выравнивание всех элементов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</a:rPr>
              <a:t>#grid </a:t>
            </a:r>
            <a:r>
              <a:rPr lang="en-US" u="none" dirty="0">
                <a:solidFill>
                  <a:schemeClr val="bg1"/>
                </a:solidFill>
              </a:rPr>
              <a:t>{</a:t>
            </a:r>
            <a:r>
              <a:rPr lang="en-US" u="none" dirty="0">
                <a:solidFill>
                  <a:srgbClr val="00B0F0"/>
                </a:solidFill>
              </a:rPr>
              <a:t>display</a:t>
            </a:r>
            <a:r>
              <a:rPr lang="en-US" u="none" dirty="0">
                <a:solidFill>
                  <a:schemeClr val="bg1"/>
                </a:solidFill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</a:rPr>
              <a:t>align-items</a:t>
            </a:r>
            <a:r>
              <a:rPr lang="en-US" u="none" dirty="0">
                <a:solidFill>
                  <a:schemeClr val="bg1"/>
                </a:solidFill>
              </a:rPr>
              <a:t>: center; </a:t>
            </a:r>
            <a:r>
              <a:rPr lang="en-US" u="none" dirty="0">
                <a:solidFill>
                  <a:srgbClr val="00B0F0"/>
                </a:solidFill>
              </a:rPr>
              <a:t>justify-items</a:t>
            </a:r>
            <a:r>
              <a:rPr lang="en-US" u="none" dirty="0">
                <a:solidFill>
                  <a:schemeClr val="bg1"/>
                </a:solidFill>
              </a:rPr>
              <a:t>: center;}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73</a:t>
            </a:fld>
            <a:endParaRPr lang="ru-RU" alt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20" y="2773705"/>
            <a:ext cx="6002123" cy="34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63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Выравнивание элемента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3568" y="1772816"/>
            <a:ext cx="820891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u="none" dirty="0">
                <a:solidFill>
                  <a:schemeClr val="bg1"/>
                </a:solidFill>
                <a:latin typeface="+mn-lt"/>
              </a:rPr>
              <a:t>Выравнивание элемента</a:t>
            </a:r>
            <a:endParaRPr lang="en-US" b="1" u="none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ru-RU" u="none" dirty="0">
                <a:solidFill>
                  <a:srgbClr val="FF0000"/>
                </a:solidFill>
                <a:latin typeface="+mn-lt"/>
              </a:rPr>
              <a:t>01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px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ru-RU" u="none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2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px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margin-left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auto;)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ru-RU" u="none" dirty="0">
                <a:solidFill>
                  <a:srgbClr val="FF0000"/>
                </a:solidFill>
                <a:latin typeface="+mn-lt"/>
              </a:rPr>
              <a:t>0З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auto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px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auto auto;)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.i04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auto;)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.i05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auto 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auto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0 0;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i06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margin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0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auto; 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382159"/>
            <a:ext cx="4245128" cy="38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42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09E75-4BD2-E6FD-1D10-83DA5DD0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BAB79A3-D306-074C-9D8D-B04ABF192CA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A9B17D2-C2DC-CC8C-BE9E-0107073DF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chemeClr val="bg1"/>
                </a:solidFill>
                <a:latin typeface="+mn-lt"/>
              </a:rPr>
              <a:t>Мегашорткат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u="none" dirty="0">
                <a:solidFill>
                  <a:srgbClr val="00B0F0"/>
                </a:solidFill>
                <a:latin typeface="+mn-lt"/>
              </a:rPr>
              <a:t>grid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позволяющий задать значения всему и сразу. А конкретно с его помощью можно указать значения для следующих свойств: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grid-template-rows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grid-template-areas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grid-auto-rows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grid-auto-columns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B0F0"/>
                </a:solidFill>
                <a:latin typeface="+mn-lt"/>
              </a:rPr>
              <a:t>  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grid-auto-flow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.</a:t>
            </a:r>
            <a:endParaRPr lang="en-US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Перед тем как порадоваться возможности расписать всё в одном свойстве, дважды (а то и трижды) подумайте о читабельности кода!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1169783-A1BB-87C3-C1BC-39E3D873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75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564406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3065-5842-951B-837A-20D4EACD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415572A-75BB-174B-59CB-E155E2D282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Свойства </a:t>
            </a: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грид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-элементов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1F64B77-C66B-CEF2-384F-D81B1C894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Важное замечание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: свойства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float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display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inline-block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display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table-cell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vertical-align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column</a:t>
            </a:r>
            <a:r>
              <a:rPr lang="ru-RU" u="none" dirty="0">
                <a:solidFill>
                  <a:srgbClr val="00B0F0"/>
                </a:solidFill>
                <a:latin typeface="+mn-lt"/>
              </a:rPr>
              <a:t>-*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не дают никакого эффекта, когда применяются к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-элементам.</a:t>
            </a:r>
          </a:p>
          <a:p>
            <a:pPr>
              <a:lnSpc>
                <a:spcPct val="150000"/>
              </a:lnSpc>
            </a:pP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grid-column-start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grid-column-end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grid-row-start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grid-row-end</a:t>
            </a:r>
            <a:endParaRPr lang="ru-RU" u="none" dirty="0">
              <a:solidFill>
                <a:srgbClr val="00B0F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Определяют положение элемента внутри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грид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-сетки при помощи указания на конкретные направляющие линии.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Возможные значения: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название или номер линии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— может быть порядковым номером или названием конкретной линии.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&gt;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u="none" dirty="0" err="1">
                <a:solidFill>
                  <a:srgbClr val="0070C0"/>
                </a:solidFill>
                <a:latin typeface="+mn-lt"/>
              </a:rPr>
              <a:t>span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число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— элемент растянется на указанное количество ячеек.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u="none" dirty="0" err="1">
                <a:solidFill>
                  <a:srgbClr val="0070C0"/>
                </a:solidFill>
                <a:latin typeface="+mn-lt"/>
              </a:rPr>
              <a:t>span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имя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— элемент будет растягиваться до следующей указанной линии.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0070C0"/>
                </a:solidFill>
                <a:latin typeface="+mn-lt"/>
              </a:rPr>
              <a:t> 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&gt;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 </a:t>
            </a:r>
            <a:r>
              <a:rPr lang="ru-RU" u="none" dirty="0" err="1">
                <a:solidFill>
                  <a:srgbClr val="0070C0"/>
                </a:solidFill>
                <a:latin typeface="+mn-lt"/>
              </a:rPr>
              <a:t>auto</a:t>
            </a:r>
            <a:r>
              <a:rPr lang="ru-RU" u="none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— означает автоматическое размещение, автоматический диапазон клеток или дефолтное растягивание элемента, равное одному.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D99562-490F-4CF4-124A-3A4D10A4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76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9751872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2123A-250C-3475-A6A7-CC224F72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57823AB-C702-43EE-2B9F-CA1BF88E80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Свойства </a:t>
            </a: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грид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-элементов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5EE9654-BCFF-D5AE-48DE-3417FBEB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.container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[one]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[two]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[three]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[four]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[five]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[six]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[row1-start]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[row1-end]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1fr </a:t>
            </a:r>
            <a:r>
              <a:rPr lang="en-US" u="none" dirty="0" err="1">
                <a:solidFill>
                  <a:schemeClr val="bg1"/>
                </a:solidFill>
                <a:latin typeface="+mn-lt"/>
              </a:rPr>
              <a:t>1fr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</a:p>
          <a:p>
            <a:pPr>
              <a:lnSpc>
                <a:spcPct val="150000"/>
              </a:lnSpc>
            </a:pPr>
            <a:endParaRPr lang="en-US" u="none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.item1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grid-column-start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five;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grid-row-start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row1-start;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grid-row-end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3;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FB1443-2AD5-E066-E55C-68FF7E46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77</a:t>
            </a:fld>
            <a:endParaRPr lang="ru-RU" alt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57F606-F90D-6F9B-1FE0-C09126FA3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96" y="3254628"/>
            <a:ext cx="5466184" cy="30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13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E78EF-655D-24A7-4E72-133E5133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ED79215-1AA6-1C4C-7232-5B6B254514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Свойства </a:t>
            </a: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грид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-элементов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5F4557D-8489-C8DF-059D-F1EA40CFB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.container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display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grid;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grid-template-columns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[first]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[line2]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[line3]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[col4-start]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[five]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[end]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grid-template-rows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[row1-start]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[row1-end]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[third-line]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1fr </a:t>
            </a:r>
            <a:r>
              <a:rPr lang="en-US" u="none" dirty="0">
                <a:solidFill>
                  <a:srgbClr val="C00000"/>
                </a:solidFill>
                <a:latin typeface="+mn-lt"/>
              </a:rPr>
              <a:t>[last-line]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</a:p>
          <a:p>
            <a:pPr>
              <a:lnSpc>
                <a:spcPct val="150000"/>
              </a:lnSpc>
            </a:pPr>
            <a:endParaRPr lang="en-US" u="none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FF0000"/>
                </a:solidFill>
                <a:latin typeface="+mn-lt"/>
              </a:rPr>
              <a:t>.item1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1;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grid-column-end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span col4-start;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grid-row-start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2;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rgbClr val="00B0F0"/>
                </a:solidFill>
                <a:latin typeface="+mn-lt"/>
              </a:rPr>
              <a:t>  grid-row-end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span 2;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5FD400-321A-2D88-4913-8D7501FB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78</a:t>
            </a:fld>
            <a:endParaRPr lang="ru-RU" alt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4AD1BE-42E0-07AE-9E5C-14DD2395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95" y="3254628"/>
            <a:ext cx="5466185" cy="30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2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9C2B4-8EE1-A984-8DF1-449BFD20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9E92BA5-FA78-3104-8827-494AEEDF8A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grid-column, grid-row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F31439-8AFC-EDC3-3117-EC33FE96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Свойства-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шорткаты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для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и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grid-row-start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grid-row-end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соответственно.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Значения для </a:t>
            </a:r>
            <a:r>
              <a:rPr lang="ru-RU" u="none" dirty="0">
                <a:solidFill>
                  <a:srgbClr val="00B0F0"/>
                </a:solidFill>
                <a:latin typeface="+mn-lt"/>
              </a:rPr>
              <a:t>*-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start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и </a:t>
            </a:r>
            <a:r>
              <a:rPr lang="ru-RU" u="none" dirty="0">
                <a:solidFill>
                  <a:srgbClr val="00B0F0"/>
                </a:solidFill>
                <a:latin typeface="+mn-lt"/>
              </a:rPr>
              <a:t>*-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end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разделяются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слэшем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Можно использовать ключевое слово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span,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буквально говорящее «растянись на столько-то». А на сколько, </a:t>
            </a:r>
            <a:endParaRPr lang="en-US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указывает стоящая за ним </a:t>
            </a:r>
            <a:endParaRPr lang="en-US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цифра.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u="none" dirty="0">
                <a:solidFill>
                  <a:srgbClr val="FF0000"/>
                </a:solidFill>
                <a:latin typeface="+mn-lt"/>
              </a:rPr>
              <a:t>item1 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grid-column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3 / span 2;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u="none" dirty="0">
                <a:solidFill>
                  <a:srgbClr val="00B0F0"/>
                </a:solidFill>
                <a:latin typeface="+mn-lt"/>
              </a:rPr>
              <a:t>grid-row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: 3 / 4;</a:t>
            </a:r>
          </a:p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/>
                </a:solidFill>
                <a:latin typeface="+mn-lt"/>
              </a:rPr>
              <a:t>}</a:t>
            </a:r>
            <a:endParaRPr lang="ru-RU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7E7DB9-5E40-2C18-2932-8606F44B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79</a:t>
            </a:fld>
            <a:endParaRPr lang="ru-RU" alt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94714-1CBE-7525-1966-DB7E627A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85" y="3254628"/>
            <a:ext cx="5477595" cy="30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1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Главная ось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Определяет направление расположения и выравнивания элементов</a:t>
            </a:r>
            <a:r>
              <a:rPr lang="en-US" u="none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Главная ось может располагаться </a:t>
            </a:r>
            <a:r>
              <a:rPr lang="ru-RU" dirty="0">
                <a:solidFill>
                  <a:schemeClr val="bg1"/>
                </a:solidFill>
              </a:rPr>
              <a:t>горизонтально</a:t>
            </a:r>
            <a:r>
              <a:rPr lang="ru-RU" u="none" dirty="0">
                <a:solidFill>
                  <a:schemeClr val="bg1"/>
                </a:solidFill>
              </a:rPr>
              <a:t> или </a:t>
            </a:r>
            <a:r>
              <a:rPr lang="ru-RU" dirty="0">
                <a:solidFill>
                  <a:schemeClr val="bg1"/>
                </a:solidFill>
              </a:rPr>
              <a:t>вертикально</a:t>
            </a:r>
            <a:r>
              <a:rPr lang="ru-RU" u="none" dirty="0">
                <a:solidFill>
                  <a:schemeClr val="bg1"/>
                </a:solidFill>
              </a:rPr>
              <a:t>, позволяя упорядочивать элементы в виде рядов и колонок</a:t>
            </a:r>
            <a:r>
              <a:rPr lang="en-US" u="none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Элементы могут группироваться у </a:t>
            </a:r>
            <a:r>
              <a:rPr lang="ru-RU" dirty="0">
                <a:solidFill>
                  <a:schemeClr val="bg1"/>
                </a:solidFill>
              </a:rPr>
              <a:t>левого</a:t>
            </a:r>
            <a:r>
              <a:rPr lang="ru-RU" u="none" dirty="0">
                <a:solidFill>
                  <a:schemeClr val="bg1"/>
                </a:solidFill>
              </a:rPr>
              <a:t> или </a:t>
            </a:r>
            <a:r>
              <a:rPr lang="ru-RU" dirty="0">
                <a:solidFill>
                  <a:schemeClr val="bg1"/>
                </a:solidFill>
              </a:rPr>
              <a:t>правого</a:t>
            </a:r>
            <a:r>
              <a:rPr lang="ru-RU" u="none" dirty="0">
                <a:solidFill>
                  <a:schemeClr val="bg1"/>
                </a:solidFill>
              </a:rPr>
              <a:t> края </a:t>
            </a:r>
            <a:r>
              <a:rPr lang="ru-RU" u="none" dirty="0" err="1">
                <a:solidFill>
                  <a:srgbClr val="0066FF"/>
                </a:solidFill>
              </a:rPr>
              <a:t>flех</a:t>
            </a:r>
            <a:r>
              <a:rPr lang="ru-RU" u="none" dirty="0">
                <a:solidFill>
                  <a:srgbClr val="0066FF"/>
                </a:solidFill>
              </a:rPr>
              <a:t>-контейнера</a:t>
            </a:r>
            <a:r>
              <a:rPr lang="ru-RU" u="none" dirty="0">
                <a:solidFill>
                  <a:schemeClr val="bg1"/>
                </a:solidFill>
              </a:rPr>
              <a:t>, располагаться по его </a:t>
            </a:r>
            <a:r>
              <a:rPr lang="ru-RU" dirty="0">
                <a:solidFill>
                  <a:schemeClr val="bg1"/>
                </a:solidFill>
              </a:rPr>
              <a:t>центру</a:t>
            </a:r>
            <a:r>
              <a:rPr lang="ru-RU" u="none" dirty="0">
                <a:solidFill>
                  <a:schemeClr val="bg1"/>
                </a:solidFill>
              </a:rPr>
              <a:t> или же </a:t>
            </a:r>
            <a:r>
              <a:rPr lang="ru-RU" dirty="0">
                <a:solidFill>
                  <a:schemeClr val="bg1"/>
                </a:solidFill>
              </a:rPr>
              <a:t>равномерно</a:t>
            </a:r>
            <a:r>
              <a:rPr lang="ru-RU" u="none" dirty="0">
                <a:solidFill>
                  <a:schemeClr val="bg1"/>
                </a:solidFill>
              </a:rPr>
              <a:t> распределяться вдоль главной оси через равные промежутки свободного пространства</a:t>
            </a:r>
            <a:r>
              <a:rPr lang="en-US" u="none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u="none" dirty="0">
                <a:solidFill>
                  <a:schemeClr val="bg1"/>
                </a:solidFill>
              </a:rPr>
              <a:t>Вложенные во </a:t>
            </a:r>
            <a:r>
              <a:rPr lang="ru-RU" u="none" dirty="0" err="1">
                <a:solidFill>
                  <a:srgbClr val="0066FF"/>
                </a:solidFill>
              </a:rPr>
              <a:t>flех</a:t>
            </a:r>
            <a:r>
              <a:rPr lang="ru-RU" u="none" dirty="0">
                <a:solidFill>
                  <a:srgbClr val="0066FF"/>
                </a:solidFill>
              </a:rPr>
              <a:t>-контейнер</a:t>
            </a:r>
            <a:r>
              <a:rPr lang="ru-RU" u="none" dirty="0">
                <a:solidFill>
                  <a:schemeClr val="bg1"/>
                </a:solidFill>
              </a:rPr>
              <a:t> элементы могут выравниваться по любому из его краев, а также относительно друг друга.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9172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BC8FC-EBB5-7845-0935-97235A83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FD7A084E-00D4-2BE2-06C1-BCA0F1F39A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219" y="548680"/>
            <a:ext cx="7217953" cy="7200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grid-area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A56D18-81BE-A8CA-5BAB-F4E7F77DD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4764"/>
            <a:ext cx="8208912" cy="536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«Двуличное» свойство, которое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1) Может указывать на именованную область</a:t>
            </a:r>
            <a:r>
              <a:rPr lang="en-US" u="none" dirty="0">
                <a:solidFill>
                  <a:schemeClr val="bg1"/>
                </a:solidFill>
                <a:latin typeface="+mn-lt"/>
              </a:rPr>
              <a:t>,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пример был выше.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2) Может быть указанием всех четырёх значений в строку. При таком указании значений есть скользкое место: значения указываются в таком порядке: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grid-row-start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/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grid-column-start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/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grid-row-end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/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grid-column-end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, то есть сначала указываем оба начала, а потом оба конца.</a:t>
            </a:r>
          </a:p>
          <a:p>
            <a:pPr>
              <a:lnSpc>
                <a:spcPct val="150000"/>
              </a:lnSpc>
            </a:pPr>
            <a:endParaRPr lang="ru-RU" u="none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rgbClr val="FF0000"/>
                </a:solidFill>
                <a:latin typeface="+mn-lt"/>
              </a:rPr>
              <a:t>.item2 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  </a:t>
            </a:r>
            <a:r>
              <a:rPr lang="ru-RU" u="none" dirty="0" err="1">
                <a:solidFill>
                  <a:srgbClr val="00B0F0"/>
                </a:solidFill>
                <a:latin typeface="+mn-lt"/>
              </a:rPr>
              <a:t>grid-area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: 1 / col4-start / </a:t>
            </a:r>
            <a:r>
              <a:rPr lang="ru-RU" u="none" dirty="0" err="1">
                <a:solidFill>
                  <a:schemeClr val="bg1"/>
                </a:solidFill>
                <a:latin typeface="+mn-lt"/>
              </a:rPr>
              <a:t>last-line</a:t>
            </a:r>
            <a:r>
              <a:rPr lang="ru-RU" u="none" dirty="0">
                <a:solidFill>
                  <a:schemeClr val="bg1"/>
                </a:solidFill>
                <a:latin typeface="+mn-lt"/>
              </a:rPr>
              <a:t> / 6;</a:t>
            </a:r>
          </a:p>
          <a:p>
            <a:pPr>
              <a:lnSpc>
                <a:spcPct val="150000"/>
              </a:lnSpc>
            </a:pPr>
            <a:r>
              <a:rPr lang="ru-RU" u="none" dirty="0">
                <a:solidFill>
                  <a:schemeClr val="bg1"/>
                </a:solidFill>
                <a:latin typeface="+mn-lt"/>
              </a:rPr>
              <a:t>}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D3E1992-8023-66E5-5707-82A4480F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80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17396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0511" y="404664"/>
            <a:ext cx="6299373" cy="1008112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ru-RU" sz="4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Поперечная ось</a:t>
            </a:r>
            <a:endParaRPr lang="ru-RU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55576" y="1844824"/>
            <a:ext cx="80714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800" u="none" dirty="0">
                <a:solidFill>
                  <a:schemeClr val="bg1"/>
                </a:solidFill>
              </a:rPr>
              <a:t>Перпендикулярна главной</a:t>
            </a:r>
            <a:r>
              <a:rPr lang="en-US" sz="2800" u="none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ru-RU" sz="2800" u="none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sz="2800" u="none" dirty="0">
                <a:solidFill>
                  <a:schemeClr val="bg1"/>
                </a:solidFill>
              </a:rPr>
              <a:t>Также как и главная ось, может располагаться горизонтально или вертикально позволяя упорядочивать элементы в виде рядов и колонок.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2348-0D20-4E4B-8483-FF009039D6CD}" type="slidenum">
              <a:rPr lang="ru-RU" altLang="ru-RU" smtClean="0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43111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Девянина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Девянина" id="{4E984BE1-5A8A-487E-9161-5D99F11A90E0}" vid="{B4E05F67-CC2E-43A4-907B-D29111B47D30}"/>
    </a:ext>
  </a:extLst>
</a:theme>
</file>

<file path=ppt/theme/theme2.xml><?xml version="1.0" encoding="utf-8"?>
<a:theme xmlns:a="http://schemas.openxmlformats.org/drawingml/2006/main" name="1_Тема Девянина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Девянина" id="{4E984BE1-5A8A-487E-9161-5D99F11A90E0}" vid="{B4E05F67-CC2E-43A4-907B-D29111B47D30}"/>
    </a:ext>
  </a:extLst>
</a:theme>
</file>

<file path=ppt/theme/theme3.xml><?xml version="1.0" encoding="utf-8"?>
<a:theme xmlns:a="http://schemas.openxmlformats.org/drawingml/2006/main" name="2_Тема Девянина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Девянина" id="{4E984BE1-5A8A-487E-9161-5D99F11A90E0}" vid="{B4E05F67-CC2E-43A4-907B-D29111B47D30}"/>
    </a:ext>
  </a:extLst>
</a:theme>
</file>

<file path=ppt/theme/theme4.xml><?xml version="1.0" encoding="utf-8"?>
<a:theme xmlns:a="http://schemas.openxmlformats.org/drawingml/2006/main" name="last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</Template>
  <TotalTime>12435</TotalTime>
  <Words>3095</Words>
  <Application>Microsoft Office PowerPoint</Application>
  <PresentationFormat>Экран (4:3)</PresentationFormat>
  <Paragraphs>586</Paragraphs>
  <Slides>80</Slides>
  <Notes>5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80</vt:i4>
      </vt:variant>
    </vt:vector>
  </HeadingPairs>
  <TitlesOfParts>
    <vt:vector size="90" baseType="lpstr">
      <vt:lpstr>Arial</vt:lpstr>
      <vt:lpstr>Calibri</vt:lpstr>
      <vt:lpstr>Calibri Light</vt:lpstr>
      <vt:lpstr>Myriad Pro</vt:lpstr>
      <vt:lpstr>Verdana</vt:lpstr>
      <vt:lpstr>Wingdings</vt:lpstr>
      <vt:lpstr>Тема Девянина</vt:lpstr>
      <vt:lpstr>1_Тема Девянина</vt:lpstr>
      <vt:lpstr>2_Тема Девянина</vt:lpstr>
      <vt:lpstr>last</vt:lpstr>
      <vt:lpstr>Flexbox</vt:lpstr>
      <vt:lpstr>Принципы гибкой верстки</vt:lpstr>
      <vt:lpstr>Базовый пример</vt:lpstr>
      <vt:lpstr>Базовый пример</vt:lpstr>
      <vt:lpstr>Flex-контейнер</vt:lpstr>
      <vt:lpstr>Flex-контейнер</vt:lpstr>
      <vt:lpstr>Flex-контейнер</vt:lpstr>
      <vt:lpstr>Главная ось</vt:lpstr>
      <vt:lpstr>Поперечная ось</vt:lpstr>
      <vt:lpstr>Оси в контейнере</vt:lpstr>
      <vt:lpstr>Свойство flex-direction</vt:lpstr>
      <vt:lpstr>Свойство flex-direction</vt:lpstr>
      <vt:lpstr>Свойство flex-wrap</vt:lpstr>
      <vt:lpstr>Свойство flex-wrap</vt:lpstr>
      <vt:lpstr>Свойство justify-content</vt:lpstr>
      <vt:lpstr>Свойство justify-content</vt:lpstr>
      <vt:lpstr>Свойство align-items</vt:lpstr>
      <vt:lpstr>Свойство align-items</vt:lpstr>
      <vt:lpstr>Свойство align-self</vt:lpstr>
      <vt:lpstr>Свойство align-self</vt:lpstr>
      <vt:lpstr>Свойство flex</vt:lpstr>
      <vt:lpstr>Свойство flex-grow</vt:lpstr>
      <vt:lpstr>Свойство flex-shrink</vt:lpstr>
      <vt:lpstr>Свойство flex-basis</vt:lpstr>
      <vt:lpstr>Подробнее про flex flex-grow flex-shrink flex-basis </vt:lpstr>
      <vt:lpstr>Что по итогу дает flex</vt:lpstr>
      <vt:lpstr>Модуль CSS – Grid Layout</vt:lpstr>
      <vt:lpstr>Модуль CSS – Grid Layout</vt:lpstr>
      <vt:lpstr>Модуль CSS – Grid Layout</vt:lpstr>
      <vt:lpstr>Модуль CSS – Grid Layout</vt:lpstr>
      <vt:lpstr>Что может Grid</vt:lpstr>
      <vt:lpstr>Основные термины</vt:lpstr>
      <vt:lpstr>Основные термины</vt:lpstr>
      <vt:lpstr>Создание grid-контейнера</vt:lpstr>
      <vt:lpstr>Создание grid-контейнера</vt:lpstr>
      <vt:lpstr>Создание grid-контейнера</vt:lpstr>
      <vt:lpstr>Создание grid-контейнера</vt:lpstr>
      <vt:lpstr>Адаптивные ряды и колонки</vt:lpstr>
      <vt:lpstr>Fraction - fr</vt:lpstr>
      <vt:lpstr>Создание grid-контейнера</vt:lpstr>
      <vt:lpstr>auto-fill и auto-fit</vt:lpstr>
      <vt:lpstr>grid-auto-columns, grid-auto-rows</vt:lpstr>
      <vt:lpstr>grid-auto-flow</vt:lpstr>
      <vt:lpstr>Поток grid-элементов</vt:lpstr>
      <vt:lpstr>grid-auto-flow</vt:lpstr>
      <vt:lpstr>grid-template-areas</vt:lpstr>
      <vt:lpstr>grid-template-areas</vt:lpstr>
      <vt:lpstr>grid-template-areas</vt:lpstr>
      <vt:lpstr>Области сетки</vt:lpstr>
      <vt:lpstr>Области сетки</vt:lpstr>
      <vt:lpstr>Привязка элементов к сетке</vt:lpstr>
      <vt:lpstr>grid-template</vt:lpstr>
      <vt:lpstr>row-gap, column-gap</vt:lpstr>
      <vt:lpstr>gap</vt:lpstr>
      <vt:lpstr>Интервалы</vt:lpstr>
      <vt:lpstr>Интервалы</vt:lpstr>
      <vt:lpstr>justify-content</vt:lpstr>
      <vt:lpstr>justify-content</vt:lpstr>
      <vt:lpstr>justify-content</vt:lpstr>
      <vt:lpstr>justify-content</vt:lpstr>
      <vt:lpstr>justify-content</vt:lpstr>
      <vt:lpstr>justify-content</vt:lpstr>
      <vt:lpstr>justify-content</vt:lpstr>
      <vt:lpstr>justify-content</vt:lpstr>
      <vt:lpstr>Выравнивание элементов</vt:lpstr>
      <vt:lpstr>Выравнивание элементов</vt:lpstr>
      <vt:lpstr>justify-items, align-items</vt:lpstr>
      <vt:lpstr>justify-items, align-items</vt:lpstr>
      <vt:lpstr>place-items</vt:lpstr>
      <vt:lpstr>Адаптивные ряды и колонки</vt:lpstr>
      <vt:lpstr>Выравнивание элементов</vt:lpstr>
      <vt:lpstr>Выравнивание элементов</vt:lpstr>
      <vt:lpstr>Выравнивание элементов</vt:lpstr>
      <vt:lpstr>Выравнивание элемента</vt:lpstr>
      <vt:lpstr>grid</vt:lpstr>
      <vt:lpstr>Свойства грид-элементов</vt:lpstr>
      <vt:lpstr>Свойства грид-элементов</vt:lpstr>
      <vt:lpstr>Свойства грид-элементов</vt:lpstr>
      <vt:lpstr>grid-column, grid-row</vt:lpstr>
      <vt:lpstr>grid-area</vt:lpstr>
    </vt:vector>
  </TitlesOfParts>
  <Company>К-731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Теги форматирования текста</dc:title>
  <dc:creator>devyanina</dc:creator>
  <cp:lastModifiedBy>Ivan Plank</cp:lastModifiedBy>
  <cp:revision>568</cp:revision>
  <dcterms:created xsi:type="dcterms:W3CDTF">2006-03-10T07:23:15Z</dcterms:created>
  <dcterms:modified xsi:type="dcterms:W3CDTF">2025-09-10T16:52:15Z</dcterms:modified>
</cp:coreProperties>
</file>